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B11FBA-468A-4D2A-A2AD-03E4422B04DF}" v="3" dt="2021-04-07T07:43:20.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62" d="100"/>
          <a:sy n="62" d="100"/>
        </p:scale>
        <p:origin x="78" y="9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92FB43-CF72-42EC-8F62-9D98148A605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1F9C411-E749-4D3D-AF4C-18FD6C5DD04A}">
      <dgm:prSet custT="1"/>
      <dgm:spPr/>
      <dgm:t>
        <a:bodyPr/>
        <a:lstStyle/>
        <a:p>
          <a:r>
            <a:rPr lang="fr-CH" sz="2400" b="0" baseline="0" dirty="0"/>
            <a:t>La planification </a:t>
          </a:r>
        </a:p>
        <a:p>
          <a:r>
            <a:rPr lang="fr-CH" sz="1400" b="0" baseline="0" dirty="0"/>
            <a:t>Moment où l’enfant choisit son coin de jeu</a:t>
          </a:r>
          <a:r>
            <a:rPr lang="fr-CH" sz="1400" b="0" baseline="0" dirty="0" smtClean="0"/>
            <a:t>.</a:t>
          </a:r>
          <a:endParaRPr lang="fr-CH" sz="1400" b="0" baseline="0" dirty="0"/>
        </a:p>
      </dgm:t>
    </dgm:pt>
    <dgm:pt modelId="{05BB408F-82C3-4EB5-94DD-8D0A686810D0}" type="parTrans" cxnId="{9F2B1B2D-29FF-486F-8D35-183C2C129F1A}">
      <dgm:prSet/>
      <dgm:spPr/>
      <dgm:t>
        <a:bodyPr/>
        <a:lstStyle/>
        <a:p>
          <a:endParaRPr lang="en-US"/>
        </a:p>
      </dgm:t>
    </dgm:pt>
    <dgm:pt modelId="{FBAA0036-80F9-4B25-A70B-E78FFB53F477}" type="sibTrans" cxnId="{9F2B1B2D-29FF-486F-8D35-183C2C129F1A}">
      <dgm:prSet/>
      <dgm:spPr/>
      <dgm:t>
        <a:bodyPr/>
        <a:lstStyle/>
        <a:p>
          <a:endParaRPr lang="en-US"/>
        </a:p>
      </dgm:t>
    </dgm:pt>
    <dgm:pt modelId="{6E1D8A74-F34C-4E27-9E6B-8031ED4DFEF0}">
      <dgm:prSet custT="1"/>
      <dgm:spPr/>
      <dgm:t>
        <a:bodyPr/>
        <a:lstStyle/>
        <a:p>
          <a:r>
            <a:rPr lang="fr-CH" sz="2400" b="0" baseline="0" dirty="0"/>
            <a:t>Le jeu</a:t>
          </a:r>
        </a:p>
        <a:p>
          <a:r>
            <a:rPr lang="fr-CH" sz="1400" dirty="0"/>
            <a:t>Moment </a:t>
          </a:r>
          <a:r>
            <a:rPr lang="fr-CH" sz="1400" noProof="0" dirty="0"/>
            <a:t>où</a:t>
          </a:r>
          <a:r>
            <a:rPr lang="fr-CH" sz="1400" dirty="0"/>
            <a:t> l’enfant </a:t>
          </a:r>
          <a:r>
            <a:rPr lang="fr-CH" sz="1400" noProof="0" dirty="0"/>
            <a:t>reste dans le coin qu’il a choisi sans intervention de l’adulte.</a:t>
          </a:r>
          <a:r>
            <a:rPr lang="fr-CH" sz="1400" dirty="0"/>
            <a:t> </a:t>
          </a:r>
        </a:p>
      </dgm:t>
    </dgm:pt>
    <dgm:pt modelId="{F2AEB21F-2EE2-474F-9385-332A84331E65}" type="parTrans" cxnId="{9445F36B-A8C8-4F59-8F44-DA4CE5D8C37E}">
      <dgm:prSet/>
      <dgm:spPr/>
      <dgm:t>
        <a:bodyPr/>
        <a:lstStyle/>
        <a:p>
          <a:endParaRPr lang="en-US"/>
        </a:p>
      </dgm:t>
    </dgm:pt>
    <dgm:pt modelId="{CFC242EC-2F8E-4FDA-AEF9-4D291B9BA59C}" type="sibTrans" cxnId="{9445F36B-A8C8-4F59-8F44-DA4CE5D8C37E}">
      <dgm:prSet/>
      <dgm:spPr/>
      <dgm:t>
        <a:bodyPr/>
        <a:lstStyle/>
        <a:p>
          <a:endParaRPr lang="en-US"/>
        </a:p>
      </dgm:t>
    </dgm:pt>
    <dgm:pt modelId="{F8DFE29F-5083-47CD-B53C-CD1EF6DFDF21}">
      <dgm:prSet custT="1"/>
      <dgm:spPr/>
      <dgm:t>
        <a:bodyPr/>
        <a:lstStyle/>
        <a:p>
          <a:r>
            <a:rPr lang="fr-CH" sz="2000" b="0" baseline="0" dirty="0"/>
            <a:t>Le retour</a:t>
          </a:r>
        </a:p>
        <a:p>
          <a:r>
            <a:rPr lang="fr-CH" sz="1400" noProof="0" dirty="0"/>
            <a:t>Moment où l’enfant partage et raconte ce qu’il a fait lors de son moment de jeu.</a:t>
          </a:r>
        </a:p>
      </dgm:t>
    </dgm:pt>
    <dgm:pt modelId="{46FE2550-3957-48E8-BB6D-6BFA65819C45}" type="parTrans" cxnId="{9A036DCA-4F6A-4AC9-95FC-02EDB0E837D4}">
      <dgm:prSet/>
      <dgm:spPr/>
      <dgm:t>
        <a:bodyPr/>
        <a:lstStyle/>
        <a:p>
          <a:endParaRPr lang="en-US"/>
        </a:p>
      </dgm:t>
    </dgm:pt>
    <dgm:pt modelId="{F1358872-103A-49C3-A32F-931EA63DEEFD}" type="sibTrans" cxnId="{9A036DCA-4F6A-4AC9-95FC-02EDB0E837D4}">
      <dgm:prSet/>
      <dgm:spPr/>
      <dgm:t>
        <a:bodyPr/>
        <a:lstStyle/>
        <a:p>
          <a:endParaRPr lang="en-US"/>
        </a:p>
      </dgm:t>
    </dgm:pt>
    <dgm:pt modelId="{1D805BA0-CB82-4E23-8F19-26CC0F5389E3}" type="pres">
      <dgm:prSet presAssocID="{6A92FB43-CF72-42EC-8F62-9D98148A6053}" presName="linear" presStyleCnt="0">
        <dgm:presLayoutVars>
          <dgm:animLvl val="lvl"/>
          <dgm:resizeHandles val="exact"/>
        </dgm:presLayoutVars>
      </dgm:prSet>
      <dgm:spPr/>
      <dgm:t>
        <a:bodyPr/>
        <a:lstStyle/>
        <a:p>
          <a:endParaRPr lang="fr-CH"/>
        </a:p>
      </dgm:t>
    </dgm:pt>
    <dgm:pt modelId="{4A40C390-9FAD-4FA4-BD6E-E091D03ED4F5}" type="pres">
      <dgm:prSet presAssocID="{A1F9C411-E749-4D3D-AF4C-18FD6C5DD04A}" presName="parentText" presStyleLbl="node1" presStyleIdx="0" presStyleCnt="3">
        <dgm:presLayoutVars>
          <dgm:chMax val="0"/>
          <dgm:bulletEnabled val="1"/>
        </dgm:presLayoutVars>
      </dgm:prSet>
      <dgm:spPr/>
      <dgm:t>
        <a:bodyPr/>
        <a:lstStyle/>
        <a:p>
          <a:endParaRPr lang="fr-CH"/>
        </a:p>
      </dgm:t>
    </dgm:pt>
    <dgm:pt modelId="{C008C3E8-FA3B-4BDD-8626-5421EF311A43}" type="pres">
      <dgm:prSet presAssocID="{FBAA0036-80F9-4B25-A70B-E78FFB53F477}" presName="spacer" presStyleCnt="0"/>
      <dgm:spPr/>
    </dgm:pt>
    <dgm:pt modelId="{90ADF47E-74CF-4FF5-89EA-F940123744FA}" type="pres">
      <dgm:prSet presAssocID="{6E1D8A74-F34C-4E27-9E6B-8031ED4DFEF0}" presName="parentText" presStyleLbl="node1" presStyleIdx="1" presStyleCnt="3" custLinFactNeighborX="-672" custLinFactNeighborY="-22018">
        <dgm:presLayoutVars>
          <dgm:chMax val="0"/>
          <dgm:bulletEnabled val="1"/>
        </dgm:presLayoutVars>
      </dgm:prSet>
      <dgm:spPr/>
      <dgm:t>
        <a:bodyPr/>
        <a:lstStyle/>
        <a:p>
          <a:endParaRPr lang="fr-CH"/>
        </a:p>
      </dgm:t>
    </dgm:pt>
    <dgm:pt modelId="{4C584ABF-85B6-4E30-AB0B-CFA8A78EDB69}" type="pres">
      <dgm:prSet presAssocID="{CFC242EC-2F8E-4FDA-AEF9-4D291B9BA59C}" presName="spacer" presStyleCnt="0"/>
      <dgm:spPr/>
    </dgm:pt>
    <dgm:pt modelId="{21459C2E-6DFB-486A-A374-72BB75B9B702}" type="pres">
      <dgm:prSet presAssocID="{F8DFE29F-5083-47CD-B53C-CD1EF6DFDF21}" presName="parentText" presStyleLbl="node1" presStyleIdx="2" presStyleCnt="3">
        <dgm:presLayoutVars>
          <dgm:chMax val="0"/>
          <dgm:bulletEnabled val="1"/>
        </dgm:presLayoutVars>
      </dgm:prSet>
      <dgm:spPr/>
      <dgm:t>
        <a:bodyPr/>
        <a:lstStyle/>
        <a:p>
          <a:endParaRPr lang="fr-CH"/>
        </a:p>
      </dgm:t>
    </dgm:pt>
  </dgm:ptLst>
  <dgm:cxnLst>
    <dgm:cxn modelId="{153230FF-737F-4CBC-A672-72C6D2039F20}" type="presOf" srcId="{6A92FB43-CF72-42EC-8F62-9D98148A6053}" destId="{1D805BA0-CB82-4E23-8F19-26CC0F5389E3}" srcOrd="0" destOrd="0" presId="urn:microsoft.com/office/officeart/2005/8/layout/vList2"/>
    <dgm:cxn modelId="{9445F36B-A8C8-4F59-8F44-DA4CE5D8C37E}" srcId="{6A92FB43-CF72-42EC-8F62-9D98148A6053}" destId="{6E1D8A74-F34C-4E27-9E6B-8031ED4DFEF0}" srcOrd="1" destOrd="0" parTransId="{F2AEB21F-2EE2-474F-9385-332A84331E65}" sibTransId="{CFC242EC-2F8E-4FDA-AEF9-4D291B9BA59C}"/>
    <dgm:cxn modelId="{A6CB1484-50EB-4DC7-AC2D-9DF11844F3CD}" type="presOf" srcId="{F8DFE29F-5083-47CD-B53C-CD1EF6DFDF21}" destId="{21459C2E-6DFB-486A-A374-72BB75B9B702}" srcOrd="0" destOrd="0" presId="urn:microsoft.com/office/officeart/2005/8/layout/vList2"/>
    <dgm:cxn modelId="{9F2B1B2D-29FF-486F-8D35-183C2C129F1A}" srcId="{6A92FB43-CF72-42EC-8F62-9D98148A6053}" destId="{A1F9C411-E749-4D3D-AF4C-18FD6C5DD04A}" srcOrd="0" destOrd="0" parTransId="{05BB408F-82C3-4EB5-94DD-8D0A686810D0}" sibTransId="{FBAA0036-80F9-4B25-A70B-E78FFB53F477}"/>
    <dgm:cxn modelId="{2043027A-FE2E-4E6B-B8DF-2AC8E320218A}" type="presOf" srcId="{6E1D8A74-F34C-4E27-9E6B-8031ED4DFEF0}" destId="{90ADF47E-74CF-4FF5-89EA-F940123744FA}" srcOrd="0" destOrd="0" presId="urn:microsoft.com/office/officeart/2005/8/layout/vList2"/>
    <dgm:cxn modelId="{1987FA5F-2F3E-470C-90F7-A24EEB173BC7}" type="presOf" srcId="{A1F9C411-E749-4D3D-AF4C-18FD6C5DD04A}" destId="{4A40C390-9FAD-4FA4-BD6E-E091D03ED4F5}" srcOrd="0" destOrd="0" presId="urn:microsoft.com/office/officeart/2005/8/layout/vList2"/>
    <dgm:cxn modelId="{9A036DCA-4F6A-4AC9-95FC-02EDB0E837D4}" srcId="{6A92FB43-CF72-42EC-8F62-9D98148A6053}" destId="{F8DFE29F-5083-47CD-B53C-CD1EF6DFDF21}" srcOrd="2" destOrd="0" parTransId="{46FE2550-3957-48E8-BB6D-6BFA65819C45}" sibTransId="{F1358872-103A-49C3-A32F-931EA63DEEFD}"/>
    <dgm:cxn modelId="{995C2CA6-7E8E-44AC-B91A-ACDA85484375}" type="presParOf" srcId="{1D805BA0-CB82-4E23-8F19-26CC0F5389E3}" destId="{4A40C390-9FAD-4FA4-BD6E-E091D03ED4F5}" srcOrd="0" destOrd="0" presId="urn:microsoft.com/office/officeart/2005/8/layout/vList2"/>
    <dgm:cxn modelId="{6EB81716-D027-4A56-B367-87F8241F6134}" type="presParOf" srcId="{1D805BA0-CB82-4E23-8F19-26CC0F5389E3}" destId="{C008C3E8-FA3B-4BDD-8626-5421EF311A43}" srcOrd="1" destOrd="0" presId="urn:microsoft.com/office/officeart/2005/8/layout/vList2"/>
    <dgm:cxn modelId="{258F1665-AE90-4CC9-B4A5-207EF5359DE8}" type="presParOf" srcId="{1D805BA0-CB82-4E23-8F19-26CC0F5389E3}" destId="{90ADF47E-74CF-4FF5-89EA-F940123744FA}" srcOrd="2" destOrd="0" presId="urn:microsoft.com/office/officeart/2005/8/layout/vList2"/>
    <dgm:cxn modelId="{E1CB7584-49DE-4717-A610-EBDA90666761}" type="presParOf" srcId="{1D805BA0-CB82-4E23-8F19-26CC0F5389E3}" destId="{4C584ABF-85B6-4E30-AB0B-CFA8A78EDB69}" srcOrd="3" destOrd="0" presId="urn:microsoft.com/office/officeart/2005/8/layout/vList2"/>
    <dgm:cxn modelId="{D67C3F89-43EB-4D9D-9829-AA4429007D50}" type="presParOf" srcId="{1D805BA0-CB82-4E23-8F19-26CC0F5389E3}" destId="{21459C2E-6DFB-486A-A374-72BB75B9B70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0C390-9FAD-4FA4-BD6E-E091D03ED4F5}">
      <dsp:nvSpPr>
        <dsp:cNvPr id="0" name=""/>
        <dsp:cNvSpPr/>
      </dsp:nvSpPr>
      <dsp:spPr>
        <a:xfrm>
          <a:off x="0" y="560143"/>
          <a:ext cx="5031485"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CH" sz="2400" b="0" kern="1200" baseline="0" dirty="0"/>
            <a:t>La planification </a:t>
          </a:r>
        </a:p>
        <a:p>
          <a:pPr lvl="0" algn="l" defTabSz="1066800">
            <a:lnSpc>
              <a:spcPct val="90000"/>
            </a:lnSpc>
            <a:spcBef>
              <a:spcPct val="0"/>
            </a:spcBef>
            <a:spcAft>
              <a:spcPct val="35000"/>
            </a:spcAft>
          </a:pPr>
          <a:r>
            <a:rPr lang="fr-CH" sz="1400" b="0" kern="1200" baseline="0" dirty="0"/>
            <a:t>Moment où l’enfant choisit son coin de jeu</a:t>
          </a:r>
          <a:r>
            <a:rPr lang="fr-CH" sz="1400" b="0" kern="1200" baseline="0" dirty="0" smtClean="0"/>
            <a:t>.</a:t>
          </a:r>
          <a:endParaRPr lang="fr-CH" sz="1400" b="0" kern="1200" baseline="0" dirty="0"/>
        </a:p>
      </dsp:txBody>
      <dsp:txXfrm>
        <a:off x="59399" y="619542"/>
        <a:ext cx="4912687" cy="1098002"/>
      </dsp:txXfrm>
    </dsp:sp>
    <dsp:sp modelId="{90ADF47E-74CF-4FF5-89EA-F940123744FA}">
      <dsp:nvSpPr>
        <dsp:cNvPr id="0" name=""/>
        <dsp:cNvSpPr/>
      </dsp:nvSpPr>
      <dsp:spPr>
        <a:xfrm>
          <a:off x="0" y="1922926"/>
          <a:ext cx="5031485" cy="1216800"/>
        </a:xfrm>
        <a:prstGeom prst="roundRect">
          <a:avLst/>
        </a:prstGeom>
        <a:solidFill>
          <a:schemeClr val="accent2">
            <a:hueOff val="764103"/>
            <a:satOff val="-5326"/>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CH" sz="2400" b="0" kern="1200" baseline="0" dirty="0"/>
            <a:t>Le jeu</a:t>
          </a:r>
        </a:p>
        <a:p>
          <a:pPr lvl="0" algn="l" defTabSz="1066800">
            <a:lnSpc>
              <a:spcPct val="90000"/>
            </a:lnSpc>
            <a:spcBef>
              <a:spcPct val="0"/>
            </a:spcBef>
            <a:spcAft>
              <a:spcPct val="35000"/>
            </a:spcAft>
          </a:pPr>
          <a:r>
            <a:rPr lang="fr-CH" sz="1400" kern="1200" dirty="0"/>
            <a:t>Moment </a:t>
          </a:r>
          <a:r>
            <a:rPr lang="fr-CH" sz="1400" kern="1200" noProof="0" dirty="0"/>
            <a:t>où</a:t>
          </a:r>
          <a:r>
            <a:rPr lang="fr-CH" sz="1400" kern="1200" dirty="0"/>
            <a:t> l’enfant </a:t>
          </a:r>
          <a:r>
            <a:rPr lang="fr-CH" sz="1400" kern="1200" noProof="0" dirty="0"/>
            <a:t>reste dans le coin qu’il a choisi sans intervention de l’adulte.</a:t>
          </a:r>
          <a:r>
            <a:rPr lang="fr-CH" sz="1400" kern="1200" dirty="0"/>
            <a:t> </a:t>
          </a:r>
        </a:p>
      </dsp:txBody>
      <dsp:txXfrm>
        <a:off x="59399" y="1982325"/>
        <a:ext cx="4912687" cy="1098002"/>
      </dsp:txXfrm>
    </dsp:sp>
    <dsp:sp modelId="{21459C2E-6DFB-486A-A374-72BB75B9B702}">
      <dsp:nvSpPr>
        <dsp:cNvPr id="0" name=""/>
        <dsp:cNvSpPr/>
      </dsp:nvSpPr>
      <dsp:spPr>
        <a:xfrm>
          <a:off x="0" y="3368144"/>
          <a:ext cx="5031485" cy="1216800"/>
        </a:xfrm>
        <a:prstGeom prst="roundRect">
          <a:avLst/>
        </a:prstGeom>
        <a:solidFill>
          <a:schemeClr val="accent2">
            <a:hueOff val="1528206"/>
            <a:satOff val="-10653"/>
            <a:lumOff val="-156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CH" sz="2000" b="0" kern="1200" baseline="0" dirty="0"/>
            <a:t>Le retour</a:t>
          </a:r>
        </a:p>
        <a:p>
          <a:pPr lvl="0" algn="l" defTabSz="889000">
            <a:lnSpc>
              <a:spcPct val="90000"/>
            </a:lnSpc>
            <a:spcBef>
              <a:spcPct val="0"/>
            </a:spcBef>
            <a:spcAft>
              <a:spcPct val="35000"/>
            </a:spcAft>
          </a:pPr>
          <a:r>
            <a:rPr lang="fr-CH" sz="1400" kern="1200" noProof="0" dirty="0"/>
            <a:t>Moment où l’enfant partage et raconte ce qu’il a fait lors de son moment de jeu.</a:t>
          </a:r>
        </a:p>
      </dsp:txBody>
      <dsp:txXfrm>
        <a:off x="59399" y="3427543"/>
        <a:ext cx="4912687"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6/16/2022</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‹N°›</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82549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6/16/2022</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175870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6/16/2022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‹N°›</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17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6/16/2022</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318908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fr-FR" smtClean="0"/>
              <a:t>Modifiez le style du titre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6/16/2022</a:t>
            </a:fld>
            <a:endParaRPr lang="en-US" dirty="0"/>
          </a:p>
        </p:txBody>
      </p:sp>
    </p:spTree>
    <p:extLst>
      <p:ext uri="{BB962C8B-B14F-4D97-AF65-F5344CB8AC3E}">
        <p14:creationId xmlns:p14="http://schemas.microsoft.com/office/powerpoint/2010/main" val="192621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6/16/2022</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98982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920241" y="3316639"/>
            <a:ext cx="4160520" cy="277936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fr-FR" smtClean="0"/>
              <a:t>Modifier les styles du texte du masque</a:t>
            </a:r>
          </a:p>
        </p:txBody>
      </p:sp>
      <p:sp>
        <p:nvSpPr>
          <p:cNvPr id="6" name="Content Placeholder 5"/>
          <p:cNvSpPr>
            <a:spLocks noGrp="1"/>
          </p:cNvSpPr>
          <p:nvPr>
            <p:ph sz="quarter" idx="4"/>
          </p:nvPr>
        </p:nvSpPr>
        <p:spPr>
          <a:xfrm>
            <a:off x="6530290" y="3316639"/>
            <a:ext cx="4160520" cy="277936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6/16/2022</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fr-FR" smtClean="0"/>
              <a:t>Modifiez le style du titre</a:t>
            </a:r>
            <a:endParaRPr lang="en-US"/>
          </a:p>
        </p:txBody>
      </p:sp>
    </p:spTree>
    <p:extLst>
      <p:ext uri="{BB962C8B-B14F-4D97-AF65-F5344CB8AC3E}">
        <p14:creationId xmlns:p14="http://schemas.microsoft.com/office/powerpoint/2010/main" val="249375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6/16/2022</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413190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6/16/2022</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5947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fr-FR" smtClean="0"/>
              <a:t>Modifiez le style du titre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6/16/2022</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194240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fr-FR" smtClean="0"/>
              <a:t>Modifiez le style du titre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6/16/2022</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‹N°›</a:t>
            </a:fld>
            <a:endParaRPr lang="en-US" dirty="0"/>
          </a:p>
        </p:txBody>
      </p:sp>
    </p:spTree>
    <p:extLst>
      <p:ext uri="{BB962C8B-B14F-4D97-AF65-F5344CB8AC3E}">
        <p14:creationId xmlns:p14="http://schemas.microsoft.com/office/powerpoint/2010/main" val="1286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6/16/2022</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‹N°›</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24608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27" r:id="rId5"/>
    <p:sldLayoutId id="2147483732" r:id="rId6"/>
    <p:sldLayoutId id="2147483728" r:id="rId7"/>
    <p:sldLayoutId id="2147483729" r:id="rId8"/>
    <p:sldLayoutId id="2147483730" r:id="rId9"/>
    <p:sldLayoutId id="2147483731" r:id="rId10"/>
    <p:sldLayoutId id="2147483733"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3" name="Picture 3" descr="Soleil brillant à travers les feuilles de palmier">
            <a:extLst>
              <a:ext uri="{FF2B5EF4-FFF2-40B4-BE49-F238E27FC236}">
                <a16:creationId xmlns:a16="http://schemas.microsoft.com/office/drawing/2014/main" id="{DE8E9091-E12B-4C18-9672-D676A44BB97C}"/>
              </a:ext>
            </a:extLst>
          </p:cNvPr>
          <p:cNvPicPr>
            <a:picLocks noChangeAspect="1"/>
          </p:cNvPicPr>
          <p:nvPr/>
        </p:nvPicPr>
        <p:blipFill rotWithShape="1">
          <a:blip r:embed="rId2"/>
          <a:srcRect r="25226"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24" name="Freeform: Shape 10">
            <a:extLst>
              <a:ext uri="{FF2B5EF4-FFF2-40B4-BE49-F238E27FC236}">
                <a16:creationId xmlns:a16="http://schemas.microsoft.com/office/drawing/2014/main" id="{DCD36D47-40B7-494B-B249-3CBA333DE2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03AD0D1C-F8BA-4CD1-BC4D-BE1823F3EB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FBA7E51E-7B6A-4A79-8F84-47C845C7A2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re 1">
            <a:extLst>
              <a:ext uri="{FF2B5EF4-FFF2-40B4-BE49-F238E27FC236}">
                <a16:creationId xmlns:a16="http://schemas.microsoft.com/office/drawing/2014/main" id="{414EDAD4-9FAA-4B66-B3EA-529AA7958274}"/>
              </a:ext>
            </a:extLst>
          </p:cNvPr>
          <p:cNvSpPr>
            <a:spLocks noGrp="1"/>
          </p:cNvSpPr>
          <p:nvPr>
            <p:ph type="ctrTitle"/>
          </p:nvPr>
        </p:nvSpPr>
        <p:spPr>
          <a:xfrm>
            <a:off x="1180531" y="1346268"/>
            <a:ext cx="5274860" cy="3066706"/>
          </a:xfrm>
        </p:spPr>
        <p:txBody>
          <a:bodyPr anchor="b">
            <a:normAutofit fontScale="90000"/>
          </a:bodyPr>
          <a:lstStyle/>
          <a:p>
            <a:r>
              <a:rPr lang="fr-CH" sz="6000" dirty="0"/>
              <a:t>LES ATELIERS JOUER C’EST MAGIQUE</a:t>
            </a:r>
          </a:p>
        </p:txBody>
      </p:sp>
      <p:sp>
        <p:nvSpPr>
          <p:cNvPr id="3" name="Sous-titre 2">
            <a:extLst>
              <a:ext uri="{FF2B5EF4-FFF2-40B4-BE49-F238E27FC236}">
                <a16:creationId xmlns:a16="http://schemas.microsoft.com/office/drawing/2014/main" id="{D2461C77-B2FD-4787-B080-B600CC7732ED}"/>
              </a:ext>
            </a:extLst>
          </p:cNvPr>
          <p:cNvSpPr>
            <a:spLocks noGrp="1"/>
          </p:cNvSpPr>
          <p:nvPr>
            <p:ph type="subTitle" idx="1"/>
          </p:nvPr>
        </p:nvSpPr>
        <p:spPr>
          <a:xfrm>
            <a:off x="1201212" y="4412974"/>
            <a:ext cx="4162357" cy="1576188"/>
          </a:xfrm>
        </p:spPr>
        <p:txBody>
          <a:bodyPr anchor="t">
            <a:normAutofit/>
          </a:bodyPr>
          <a:lstStyle/>
          <a:p>
            <a:r>
              <a:rPr lang="fr-CH" dirty="0"/>
              <a:t>Charlotte Joliat</a:t>
            </a:r>
          </a:p>
          <a:p>
            <a:r>
              <a:rPr lang="fr-CH" dirty="0" smtClean="0"/>
              <a:t>Nathalie Vicat</a:t>
            </a:r>
            <a:endParaRPr lang="fr-CH" dirty="0"/>
          </a:p>
        </p:txBody>
      </p:sp>
      <p:pic>
        <p:nvPicPr>
          <p:cNvPr id="6" name="Image 5">
            <a:extLst>
              <a:ext uri="{FF2B5EF4-FFF2-40B4-BE49-F238E27FC236}">
                <a16:creationId xmlns:a16="http://schemas.microsoft.com/office/drawing/2014/main" id="{5792F9A6-16B4-450D-8006-310B8EB689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98141" y="1000125"/>
            <a:ext cx="6858000" cy="5143500"/>
          </a:xfrm>
          <a:prstGeom prst="rect">
            <a:avLst/>
          </a:prstGeom>
        </p:spPr>
      </p:pic>
    </p:spTree>
    <p:extLst>
      <p:ext uri="{BB962C8B-B14F-4D97-AF65-F5344CB8AC3E}">
        <p14:creationId xmlns:p14="http://schemas.microsoft.com/office/powerpoint/2010/main" val="499797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CB4CB5D-F0C0-44A8-9833-F6BD95680BD6}"/>
              </a:ext>
            </a:extLst>
          </p:cNvPr>
          <p:cNvSpPr>
            <a:spLocks noGrp="1"/>
          </p:cNvSpPr>
          <p:nvPr>
            <p:ph type="ctrTitle"/>
          </p:nvPr>
        </p:nvSpPr>
        <p:spPr>
          <a:xfrm>
            <a:off x="4705350" y="565218"/>
            <a:ext cx="7009079" cy="758757"/>
          </a:xfrm>
        </p:spPr>
        <p:txBody>
          <a:bodyPr/>
          <a:lstStyle/>
          <a:p>
            <a:r>
              <a:rPr lang="fr-CH" sz="2400" dirty="0"/>
              <a:t>Rôle de l’éducatrice lors des Ateliers</a:t>
            </a:r>
          </a:p>
        </p:txBody>
      </p:sp>
      <p:sp>
        <p:nvSpPr>
          <p:cNvPr id="5" name="Sous-titre 4">
            <a:extLst>
              <a:ext uri="{FF2B5EF4-FFF2-40B4-BE49-F238E27FC236}">
                <a16:creationId xmlns:a16="http://schemas.microsoft.com/office/drawing/2014/main" id="{4AE90ADD-71FD-4CC8-BF55-1B238649D13D}"/>
              </a:ext>
            </a:extLst>
          </p:cNvPr>
          <p:cNvSpPr>
            <a:spLocks noGrp="1"/>
          </p:cNvSpPr>
          <p:nvPr>
            <p:ph type="subTitle" idx="1"/>
          </p:nvPr>
        </p:nvSpPr>
        <p:spPr>
          <a:xfrm>
            <a:off x="3986074" y="1323976"/>
            <a:ext cx="7728355" cy="5162550"/>
          </a:xfrm>
        </p:spPr>
        <p:txBody>
          <a:bodyPr>
            <a:normAutofit/>
          </a:bodyPr>
          <a:lstStyle/>
          <a:p>
            <a:pPr marL="342900" indent="-342900">
              <a:buFont typeface="+mj-lt"/>
              <a:buAutoNum type="arabicPeriod"/>
            </a:pPr>
            <a:r>
              <a:rPr lang="fr-CH" sz="1100" dirty="0"/>
              <a:t>Proposer des coins attrayants pour les enfants répondant à leurs envies et à leurs besoins.</a:t>
            </a:r>
          </a:p>
          <a:p>
            <a:pPr marL="342900" indent="-342900">
              <a:buFont typeface="+mj-lt"/>
              <a:buAutoNum type="arabicPeriod"/>
            </a:pPr>
            <a:r>
              <a:rPr lang="fr-CH" sz="1100" dirty="0"/>
              <a:t>Rappeler aux enfants tout ce qu’il est possible de faire dans les coins pour les aider dans </a:t>
            </a:r>
            <a:r>
              <a:rPr lang="fr-CH" sz="1100" dirty="0" smtClean="0"/>
              <a:t>leurs </a:t>
            </a:r>
            <a:r>
              <a:rPr lang="fr-CH" sz="1100" dirty="0"/>
              <a:t>choix. En leur posant des questions, il est important d’aider les enfants à exprimer leurs intentions de jeu, les soutenir dans l’élaboration de leurs idées.</a:t>
            </a:r>
          </a:p>
          <a:p>
            <a:pPr marL="342900" indent="-342900">
              <a:buFont typeface="+mj-lt"/>
              <a:buAutoNum type="arabicPeriod"/>
            </a:pPr>
            <a:r>
              <a:rPr lang="fr-CH" sz="1100" dirty="0"/>
              <a:t>Lors du moment de jeu, l’éducatrice se met en retrait, elle n’intervient pas, mais doit être là aussi bien physiquement que psychiquement. Cette posture permet à l’enfant de se trouver dans un cadre sécurisant et donc d’expérimenter de nouvelles choses.</a:t>
            </a:r>
          </a:p>
          <a:p>
            <a:pPr marL="342900" indent="-342900">
              <a:buFont typeface="+mj-lt"/>
              <a:buAutoNum type="arabicPeriod"/>
            </a:pPr>
            <a:r>
              <a:rPr lang="fr-CH" sz="1100" dirty="0"/>
              <a:t>Le moment de jeu est un moment privilégié pour les observations : mieux connaître les préférences des enfants, leurs besoins et leurs nouvelles acquisitions. Tout cela permettra de revoir l’agencement de la salle ou de modifier le matériel mis à leur disposition. </a:t>
            </a:r>
          </a:p>
          <a:p>
            <a:pPr marL="342900" indent="-342900">
              <a:buFont typeface="+mj-lt"/>
              <a:buAutoNum type="arabicPeriod"/>
            </a:pPr>
            <a:r>
              <a:rPr lang="fr-CH" sz="1100" dirty="0"/>
              <a:t>L’éducatrice doit faire confiance aux enfants, ce moment de jeu leur appartient. L’éducatrice doit laisser faire sans toutefois laisser un enfant dans la détresse. </a:t>
            </a:r>
          </a:p>
          <a:p>
            <a:pPr marL="342900" indent="-342900">
              <a:buFont typeface="+mj-lt"/>
              <a:buAutoNum type="arabicPeriod"/>
            </a:pPr>
            <a:r>
              <a:rPr lang="fr-CH" sz="1100" dirty="0"/>
              <a:t>Lors du moment du retour, l’éducatrice doit soutenir l’enfant dans ses explications, l’aider à verbaliser ce qu’il a vécu en lui posant des questions fermées.</a:t>
            </a:r>
          </a:p>
          <a:p>
            <a:pPr marL="342900" indent="-342900">
              <a:buFont typeface="+mj-lt"/>
              <a:buAutoNum type="arabicPeriod"/>
            </a:pPr>
            <a:r>
              <a:rPr lang="fr-CH" sz="1100" dirty="0"/>
              <a:t>Valoriser le retour et les initiatives de chacun fortifiera leur confiance en eux, et donnera envie aux autres d’expérimenter les mêmes choses lors du prochain Atelier.</a:t>
            </a:r>
          </a:p>
        </p:txBody>
      </p:sp>
      <p:pic>
        <p:nvPicPr>
          <p:cNvPr id="7" name="Image 6" descr="Une image contenant texte, intérieur, portable&#10;&#10;Description générée automatiquement">
            <a:extLst>
              <a:ext uri="{FF2B5EF4-FFF2-40B4-BE49-F238E27FC236}">
                <a16:creationId xmlns:a16="http://schemas.microsoft.com/office/drawing/2014/main" id="{2D930E7B-7829-43D4-8FFF-D82465E45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214129" y="2892294"/>
            <a:ext cx="4033607" cy="3025206"/>
          </a:xfrm>
          <a:prstGeom prst="rect">
            <a:avLst/>
          </a:prstGeom>
        </p:spPr>
      </p:pic>
    </p:spTree>
    <p:extLst>
      <p:ext uri="{BB962C8B-B14F-4D97-AF65-F5344CB8AC3E}">
        <p14:creationId xmlns:p14="http://schemas.microsoft.com/office/powerpoint/2010/main" val="3873004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652ACA3-48E8-4CEF-B12B-30AE5B633B49}"/>
              </a:ext>
            </a:extLst>
          </p:cNvPr>
          <p:cNvSpPr>
            <a:spLocks noGrp="1"/>
          </p:cNvSpPr>
          <p:nvPr>
            <p:ph type="title"/>
          </p:nvPr>
        </p:nvSpPr>
        <p:spPr>
          <a:xfrm>
            <a:off x="4654296" y="3420734"/>
            <a:ext cx="6665976" cy="1018101"/>
          </a:xfrm>
        </p:spPr>
        <p:txBody>
          <a:bodyPr/>
          <a:lstStyle/>
          <a:p>
            <a:pPr algn="ctr"/>
            <a:r>
              <a:rPr lang="fr-CH" dirty="0"/>
              <a:t>Fin</a:t>
            </a:r>
          </a:p>
        </p:txBody>
      </p:sp>
      <p:sp>
        <p:nvSpPr>
          <p:cNvPr id="5" name="Espace réservé du texte 4">
            <a:extLst>
              <a:ext uri="{FF2B5EF4-FFF2-40B4-BE49-F238E27FC236}">
                <a16:creationId xmlns:a16="http://schemas.microsoft.com/office/drawing/2014/main" id="{3DD6BA14-47E9-4579-81EE-946FACE00166}"/>
              </a:ext>
            </a:extLst>
          </p:cNvPr>
          <p:cNvSpPr>
            <a:spLocks noGrp="1"/>
          </p:cNvSpPr>
          <p:nvPr>
            <p:ph type="body" idx="1"/>
          </p:nvPr>
        </p:nvSpPr>
        <p:spPr>
          <a:xfrm>
            <a:off x="4654295" y="4660777"/>
            <a:ext cx="6665975" cy="1401695"/>
          </a:xfrm>
        </p:spPr>
        <p:txBody>
          <a:bodyPr>
            <a:normAutofit/>
          </a:bodyPr>
          <a:lstStyle/>
          <a:p>
            <a:r>
              <a:rPr lang="fr-CH" dirty="0"/>
              <a:t>Merci pour votre attention!</a:t>
            </a:r>
          </a:p>
          <a:p>
            <a:r>
              <a:rPr lang="fr-CH"/>
              <a:t>Essayez, </a:t>
            </a:r>
            <a:r>
              <a:rPr lang="fr-CH" dirty="0"/>
              <a:t>vous verrez que les moments d’Atelier sont des moments </a:t>
            </a:r>
            <a:r>
              <a:rPr lang="fr-CH"/>
              <a:t>vraiment super !!</a:t>
            </a:r>
            <a:endParaRPr lang="fr-CH" dirty="0"/>
          </a:p>
          <a:p>
            <a:endParaRPr lang="fr-CH" dirty="0"/>
          </a:p>
        </p:txBody>
      </p:sp>
    </p:spTree>
    <p:extLst>
      <p:ext uri="{BB962C8B-B14F-4D97-AF65-F5344CB8AC3E}">
        <p14:creationId xmlns:p14="http://schemas.microsoft.com/office/powerpoint/2010/main" val="727919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FC6A8B-34F9-40FB-AA2D-E34168F528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re 1">
            <a:extLst>
              <a:ext uri="{FF2B5EF4-FFF2-40B4-BE49-F238E27FC236}">
                <a16:creationId xmlns:a16="http://schemas.microsoft.com/office/drawing/2014/main" id="{B4E059F5-390A-41C7-BD03-B7CF82E89D84}"/>
              </a:ext>
            </a:extLst>
          </p:cNvPr>
          <p:cNvSpPr>
            <a:spLocks noGrp="1"/>
          </p:cNvSpPr>
          <p:nvPr>
            <p:ph type="title"/>
          </p:nvPr>
        </p:nvSpPr>
        <p:spPr>
          <a:xfrm>
            <a:off x="1188340" y="1105232"/>
            <a:ext cx="3013545" cy="4277802"/>
          </a:xfrm>
        </p:spPr>
        <p:txBody>
          <a:bodyPr anchor="ctr">
            <a:normAutofit/>
          </a:bodyPr>
          <a:lstStyle/>
          <a:p>
            <a:r>
              <a:rPr lang="fr-CH" dirty="0"/>
              <a:t>Petit rappel de jouer c’est magique</a:t>
            </a:r>
          </a:p>
        </p:txBody>
      </p:sp>
      <p:grpSp>
        <p:nvGrpSpPr>
          <p:cNvPr id="10" name="Group 9">
            <a:extLst>
              <a:ext uri="{FF2B5EF4-FFF2-40B4-BE49-F238E27FC236}">
                <a16:creationId xmlns:a16="http://schemas.microsoft.com/office/drawing/2014/main" id="{D4D684F8-91BF-481C-A965-722756A383D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11" name="Freeform: Shape 10">
              <a:extLst>
                <a:ext uri="{FF2B5EF4-FFF2-40B4-BE49-F238E27FC236}">
                  <a16:creationId xmlns:a16="http://schemas.microsoft.com/office/drawing/2014/main" id="{05DF7B3C-29EF-4ADC-BFDC-C3A038AC43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20289037-6999-491E-AA63-CC1C3CBBF8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497CF6DF-9FF9-4D10-B338-0BEFC0AA31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3" name="Espace réservé du contenu 2">
            <a:extLst>
              <a:ext uri="{FF2B5EF4-FFF2-40B4-BE49-F238E27FC236}">
                <a16:creationId xmlns:a16="http://schemas.microsoft.com/office/drawing/2014/main" id="{B32BBFC5-A7D8-4070-B08A-1EEB1F8E87DF}"/>
              </a:ext>
            </a:extLst>
          </p:cNvPr>
          <p:cNvSpPr>
            <a:spLocks noGrp="1"/>
          </p:cNvSpPr>
          <p:nvPr>
            <p:ph idx="1"/>
          </p:nvPr>
        </p:nvSpPr>
        <p:spPr>
          <a:xfrm>
            <a:off x="6096000" y="1105232"/>
            <a:ext cx="5176298" cy="4277802"/>
          </a:xfrm>
        </p:spPr>
        <p:txBody>
          <a:bodyPr anchor="ctr">
            <a:normAutofit fontScale="92500" lnSpcReduction="10000"/>
          </a:bodyPr>
          <a:lstStyle/>
          <a:p>
            <a:r>
              <a:rPr lang="fr-CH" dirty="0"/>
              <a:t>Jouer c’est magique est une pédagogie dite active, c’est-à-dire qu’elle est basée sur l’enfant, ses envies, ses besoins, ses intérêts et son niveau de développement. En proposant un environnement qui plaît à l’enfant et qui favorise le jeu avec ses pairs, nous contribuons à son bon développement.</a:t>
            </a:r>
          </a:p>
          <a:p>
            <a:endParaRPr lang="fr-CH" dirty="0"/>
          </a:p>
          <a:p>
            <a:r>
              <a:rPr lang="fr-CH" dirty="0"/>
              <a:t>On retrouve cinq principes dans la pédagogie jouer c’est magique!</a:t>
            </a:r>
          </a:p>
        </p:txBody>
      </p:sp>
    </p:spTree>
    <p:extLst>
      <p:ext uri="{BB962C8B-B14F-4D97-AF65-F5344CB8AC3E}">
        <p14:creationId xmlns:p14="http://schemas.microsoft.com/office/powerpoint/2010/main" val="2150044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re 1">
            <a:extLst>
              <a:ext uri="{FF2B5EF4-FFF2-40B4-BE49-F238E27FC236}">
                <a16:creationId xmlns:a16="http://schemas.microsoft.com/office/drawing/2014/main" id="{3C2DE441-DF2C-4073-BE1B-D70057811BD3}"/>
              </a:ext>
            </a:extLst>
          </p:cNvPr>
          <p:cNvSpPr>
            <a:spLocks noGrp="1"/>
          </p:cNvSpPr>
          <p:nvPr>
            <p:ph type="title"/>
          </p:nvPr>
        </p:nvSpPr>
        <p:spPr>
          <a:xfrm>
            <a:off x="6194738" y="442913"/>
            <a:ext cx="1973933" cy="45719"/>
          </a:xfrm>
        </p:spPr>
        <p:txBody>
          <a:bodyPr vert="horz" lIns="109728" tIns="109728" rIns="109728" bIns="91440" rtlCol="0" anchor="b">
            <a:normAutofit fontScale="90000"/>
          </a:bodyPr>
          <a:lstStyle/>
          <a:p>
            <a:pPr>
              <a:lnSpc>
                <a:spcPct val="120000"/>
              </a:lnSpc>
            </a:pPr>
            <a:r>
              <a:rPr lang="en-US" sz="800" dirty="0"/>
              <a:t/>
            </a:r>
            <a:br>
              <a:rPr lang="en-US" sz="800" dirty="0"/>
            </a:br>
            <a:r>
              <a:rPr lang="en-US" sz="800" dirty="0"/>
              <a:t/>
            </a:r>
            <a:br>
              <a:rPr lang="en-US" sz="800" dirty="0"/>
            </a:br>
            <a:r>
              <a:rPr lang="en-US" sz="800" dirty="0"/>
              <a:t/>
            </a:r>
            <a:br>
              <a:rPr lang="en-US" sz="800" dirty="0"/>
            </a:br>
            <a:r>
              <a:rPr lang="en-US" sz="800" dirty="0"/>
              <a:t/>
            </a:r>
            <a:br>
              <a:rPr lang="en-US" sz="800" dirty="0"/>
            </a:br>
            <a:r>
              <a:rPr lang="en-US" sz="800" dirty="0"/>
              <a:t/>
            </a:r>
            <a:br>
              <a:rPr lang="en-US" sz="800" dirty="0"/>
            </a:br>
            <a:r>
              <a:rPr lang="en-US" sz="800" dirty="0"/>
              <a:t/>
            </a:r>
            <a:br>
              <a:rPr lang="en-US" sz="800" dirty="0"/>
            </a:br>
            <a:endParaRPr lang="en-US" sz="800" u="sng" dirty="0"/>
          </a:p>
        </p:txBody>
      </p:sp>
      <p:grpSp>
        <p:nvGrpSpPr>
          <p:cNvPr id="145" name="Group 144">
            <a:extLst>
              <a:ext uri="{FF2B5EF4-FFF2-40B4-BE49-F238E27FC236}">
                <a16:creationId xmlns:a16="http://schemas.microsoft.com/office/drawing/2014/main" id="{57E5BCCD-DB23-4AD8-B850-9154AAE91E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566001" cy="6858000"/>
            <a:chOff x="6505773" y="0"/>
            <a:chExt cx="5566001" cy="6858000"/>
          </a:xfrm>
        </p:grpSpPr>
        <p:sp>
          <p:nvSpPr>
            <p:cNvPr id="146" name="Freeform: Shape 145">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6865823"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7" name="Freeform: Shape 146">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650577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8" name="Freeform: Shape 147">
              <a:extLst>
                <a:ext uri="{FF2B5EF4-FFF2-40B4-BE49-F238E27FC236}">
                  <a16:creationId xmlns:a16="http://schemas.microsoft.com/office/drawing/2014/main" id="{55C54A75-E44A-4147-B9D0-FF46CFD316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671906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7" name="Espace réservé du contenu 6" descr="Une image contenant intérieur, jouet&#10;&#10;Description générée automatiquement">
            <a:extLst>
              <a:ext uri="{FF2B5EF4-FFF2-40B4-BE49-F238E27FC236}">
                <a16:creationId xmlns:a16="http://schemas.microsoft.com/office/drawing/2014/main" id="{928CBE9D-036E-4BA0-9380-04038530EE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952" r="39339"/>
          <a:stretch/>
        </p:blipFill>
        <p:spPr>
          <a:xfrm rot="5400000">
            <a:off x="790996" y="509123"/>
            <a:ext cx="2311984" cy="3353358"/>
          </a:xfrm>
          <a:prstGeom prst="rect">
            <a:avLst/>
          </a:prstGeom>
        </p:spPr>
      </p:pic>
      <p:sp>
        <p:nvSpPr>
          <p:cNvPr id="172" name="Content Placeholder 139">
            <a:extLst>
              <a:ext uri="{FF2B5EF4-FFF2-40B4-BE49-F238E27FC236}">
                <a16:creationId xmlns:a16="http://schemas.microsoft.com/office/drawing/2014/main" id="{FDD16AE8-FFE5-4248-8D21-1618F8F0A1B1}"/>
              </a:ext>
            </a:extLst>
          </p:cNvPr>
          <p:cNvSpPr>
            <a:spLocks noGrp="1"/>
          </p:cNvSpPr>
          <p:nvPr>
            <p:ph idx="1"/>
          </p:nvPr>
        </p:nvSpPr>
        <p:spPr>
          <a:xfrm>
            <a:off x="4270159" y="142043"/>
            <a:ext cx="7122234" cy="5822195"/>
          </a:xfrm>
        </p:spPr>
        <p:txBody>
          <a:bodyPr>
            <a:noAutofit/>
          </a:bodyPr>
          <a:lstStyle/>
          <a:p>
            <a:pPr marL="342900" indent="-342900">
              <a:buFont typeface="+mj-lt"/>
              <a:buAutoNum type="arabicPeriod"/>
            </a:pPr>
            <a:r>
              <a:rPr lang="fr-CH" sz="1400" b="1" u="sng" dirty="0"/>
              <a:t>L’enfant apprend par le jeu !</a:t>
            </a:r>
            <a:r>
              <a:rPr lang="fr-CH" sz="1400" b="1" dirty="0"/>
              <a:t> </a:t>
            </a:r>
            <a:r>
              <a:rPr lang="fr-CH" sz="1400" b="0" dirty="0"/>
              <a:t>: C’est pour cela que dans nos structures, les enfants choisissent leurs jeux. C’est en expérimentant de nouvelles choses qu’ils se développent le mieux.</a:t>
            </a:r>
          </a:p>
          <a:p>
            <a:pPr marL="342900" indent="-342900">
              <a:buFont typeface="+mj-lt"/>
              <a:buAutoNum type="arabicPeriod"/>
            </a:pPr>
            <a:r>
              <a:rPr lang="fr-CH" sz="1400" b="1" u="sng" dirty="0"/>
              <a:t>Chaque enfant est un être unique !</a:t>
            </a:r>
            <a:r>
              <a:rPr lang="fr-CH" sz="1400" b="1" dirty="0"/>
              <a:t> : </a:t>
            </a:r>
            <a:r>
              <a:rPr lang="fr-CH" sz="1400" dirty="0"/>
              <a:t>Chaque enfant avance à son propre rythme et doit être respecté dans le groupe.</a:t>
            </a:r>
            <a:endParaRPr lang="fr-CH" sz="1400" b="1" u="sng" dirty="0"/>
          </a:p>
          <a:p>
            <a:pPr marL="342900" indent="-342900">
              <a:buFont typeface="+mj-lt"/>
              <a:buAutoNum type="arabicPeriod"/>
            </a:pPr>
            <a:r>
              <a:rPr lang="fr-CH" sz="1400" b="1" u="sng" dirty="0"/>
              <a:t>Le développement de l’enfant est un processus global et intégré !</a:t>
            </a:r>
            <a:r>
              <a:rPr lang="fr-CH" sz="1400" dirty="0"/>
              <a:t> : Par exemple, en faisant de la pâte à modeler, l’enfant va développer : la motricité fine, la perception de l’espace, le sensoriel et bien d’autres choses encore. Tous les enfants ont en eux, les moyens de développer ces capacités.</a:t>
            </a:r>
          </a:p>
          <a:p>
            <a:pPr marL="342900" indent="-342900">
              <a:buFont typeface="+mj-lt"/>
              <a:buAutoNum type="arabicPeriod"/>
            </a:pPr>
            <a:r>
              <a:rPr lang="fr-CH" sz="1400" b="1" u="sng" dirty="0"/>
              <a:t>L’enfant est le premier agent de son développement !</a:t>
            </a:r>
            <a:r>
              <a:rPr lang="fr-CH" sz="1400" dirty="0"/>
              <a:t> : C’est l’enfant qui décide d’expérimenter de nouvelles choses, d’où l’importance de lui proposer des choses qui l’intéresse</a:t>
            </a:r>
            <a:r>
              <a:rPr lang="fr-CH" sz="1400" dirty="0" smtClean="0"/>
              <a:t>. L’éducatrice soutient </a:t>
            </a:r>
            <a:r>
              <a:rPr lang="fr-CH" sz="1400" dirty="0"/>
              <a:t>c</a:t>
            </a:r>
            <a:r>
              <a:rPr lang="fr-CH" sz="1400" dirty="0" smtClean="0"/>
              <a:t>es acquisitions en étant présent aussi bien physiquement que psychiquement.</a:t>
            </a:r>
            <a:endParaRPr lang="fr-CH" sz="1400" b="1" u="sng" dirty="0"/>
          </a:p>
          <a:p>
            <a:pPr marL="342900" indent="-342900">
              <a:buFont typeface="+mj-lt"/>
              <a:buAutoNum type="arabicPeriod"/>
            </a:pPr>
            <a:r>
              <a:rPr lang="fr-CH" sz="1400" b="1" u="sng" dirty="0"/>
              <a:t>La collaboration entre les parents et le personnel contribue au développement harmonieux de l’enfant !</a:t>
            </a:r>
            <a:r>
              <a:rPr lang="fr-CH" sz="1400" dirty="0"/>
              <a:t> : Il est important que la confiance soit réciproque.</a:t>
            </a:r>
            <a:endParaRPr lang="fr-CH" sz="1400" b="1" u="sng" dirty="0"/>
          </a:p>
        </p:txBody>
      </p:sp>
    </p:spTree>
    <p:extLst>
      <p:ext uri="{BB962C8B-B14F-4D97-AF65-F5344CB8AC3E}">
        <p14:creationId xmlns:p14="http://schemas.microsoft.com/office/powerpoint/2010/main" val="836053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9EE72-657A-4276-9C29-0E540B56A8D7}"/>
              </a:ext>
            </a:extLst>
          </p:cNvPr>
          <p:cNvSpPr>
            <a:spLocks noGrp="1"/>
          </p:cNvSpPr>
          <p:nvPr>
            <p:ph type="title"/>
          </p:nvPr>
        </p:nvSpPr>
        <p:spPr/>
        <p:txBody>
          <a:bodyPr/>
          <a:lstStyle/>
          <a:p>
            <a:pPr algn="ctr"/>
            <a:r>
              <a:rPr lang="fr-CH" dirty="0"/>
              <a:t>Règles de base des Ateliers </a:t>
            </a:r>
          </a:p>
        </p:txBody>
      </p:sp>
      <p:sp>
        <p:nvSpPr>
          <p:cNvPr id="3" name="Espace réservé du contenu 2">
            <a:extLst>
              <a:ext uri="{FF2B5EF4-FFF2-40B4-BE49-F238E27FC236}">
                <a16:creationId xmlns:a16="http://schemas.microsoft.com/office/drawing/2014/main" id="{0E513378-2455-444C-B452-685707920709}"/>
              </a:ext>
            </a:extLst>
          </p:cNvPr>
          <p:cNvSpPr>
            <a:spLocks noGrp="1"/>
          </p:cNvSpPr>
          <p:nvPr>
            <p:ph idx="1"/>
          </p:nvPr>
        </p:nvSpPr>
        <p:spPr/>
        <p:txBody>
          <a:bodyPr>
            <a:normAutofit fontScale="85000" lnSpcReduction="10000"/>
          </a:bodyPr>
          <a:lstStyle/>
          <a:p>
            <a:pPr marL="285750" indent="-285750">
              <a:buFont typeface="Arial" panose="020B0604020202020204" pitchFamily="34" charset="0"/>
              <a:buChar char="•"/>
            </a:pPr>
            <a:r>
              <a:rPr lang="fr-CH" dirty="0"/>
              <a:t>Avoir un tableau de choix des atelier (explication complète dans un futur slide)</a:t>
            </a:r>
          </a:p>
          <a:p>
            <a:pPr marL="285750" indent="-285750">
              <a:buFont typeface="Arial" panose="020B0604020202020204" pitchFamily="34" charset="0"/>
              <a:buChar char="•"/>
            </a:pPr>
            <a:r>
              <a:rPr lang="fr-CH" dirty="0"/>
              <a:t>Le personnel encadrant doit avoir un signe distinctif sur lui qui permet aux enfants de savoir quand l’Atelier commence, le moment où il n’interviendra plus.</a:t>
            </a:r>
          </a:p>
          <a:p>
            <a:pPr marL="285750" indent="-285750">
              <a:buFont typeface="Arial" panose="020B0604020202020204" pitchFamily="34" charset="0"/>
              <a:buChar char="•"/>
            </a:pPr>
            <a:r>
              <a:rPr lang="fr-CH" dirty="0"/>
              <a:t>Avoir une salle avec des coins attrayants pour les enfants et qui leur permet d’expérimenter les expériences clefs.</a:t>
            </a:r>
          </a:p>
          <a:p>
            <a:pPr marL="285750" indent="-285750">
              <a:buFont typeface="Arial" panose="020B0604020202020204" pitchFamily="34" charset="0"/>
              <a:buChar char="•"/>
            </a:pPr>
            <a:r>
              <a:rPr lang="fr-CH" dirty="0"/>
              <a:t>Pour que l’enfant puisse consolider ses compétences, il est recommandé de proposer les Ateliers au moins deux fois par semaine.</a:t>
            </a:r>
          </a:p>
          <a:p>
            <a:pPr marL="285750" indent="-285750">
              <a:buFont typeface="Arial" panose="020B0604020202020204" pitchFamily="34" charset="0"/>
              <a:buChar char="•"/>
            </a:pPr>
            <a:r>
              <a:rPr lang="fr-CH" dirty="0"/>
              <a:t>Respecter les trois étapes de l’Atelier (planification, jeux, retour).</a:t>
            </a:r>
          </a:p>
        </p:txBody>
      </p:sp>
    </p:spTree>
    <p:extLst>
      <p:ext uri="{BB962C8B-B14F-4D97-AF65-F5344CB8AC3E}">
        <p14:creationId xmlns:p14="http://schemas.microsoft.com/office/powerpoint/2010/main" val="3792007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47FC6A8B-34F9-40FB-AA2D-E34168F528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re 1">
            <a:extLst>
              <a:ext uri="{FF2B5EF4-FFF2-40B4-BE49-F238E27FC236}">
                <a16:creationId xmlns:a16="http://schemas.microsoft.com/office/drawing/2014/main" id="{DC3796A9-FA97-4EC2-8D0F-B98E77A0F43A}"/>
              </a:ext>
            </a:extLst>
          </p:cNvPr>
          <p:cNvSpPr>
            <a:spLocks noGrp="1"/>
          </p:cNvSpPr>
          <p:nvPr>
            <p:ph type="title"/>
          </p:nvPr>
        </p:nvSpPr>
        <p:spPr>
          <a:xfrm>
            <a:off x="1188340" y="1105232"/>
            <a:ext cx="3013545" cy="4277802"/>
          </a:xfrm>
        </p:spPr>
        <p:txBody>
          <a:bodyPr anchor="ctr">
            <a:normAutofit/>
          </a:bodyPr>
          <a:lstStyle/>
          <a:p>
            <a:r>
              <a:rPr lang="fr-CH" dirty="0"/>
              <a:t>Les trois étapes de l’Atelier :</a:t>
            </a:r>
          </a:p>
        </p:txBody>
      </p:sp>
      <p:grpSp>
        <p:nvGrpSpPr>
          <p:cNvPr id="42" name="Group 41">
            <a:extLst>
              <a:ext uri="{FF2B5EF4-FFF2-40B4-BE49-F238E27FC236}">
                <a16:creationId xmlns:a16="http://schemas.microsoft.com/office/drawing/2014/main" id="{D4D684F8-91BF-481C-A965-722756A383D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43" name="Freeform: Shape 42">
              <a:extLst>
                <a:ext uri="{FF2B5EF4-FFF2-40B4-BE49-F238E27FC236}">
                  <a16:creationId xmlns:a16="http://schemas.microsoft.com/office/drawing/2014/main" id="{05DF7B3C-29EF-4ADC-BFDC-C3A038AC43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20289037-6999-491E-AA63-CC1C3CBBF8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5" name="Freeform: Shape 44">
              <a:extLst>
                <a:ext uri="{FF2B5EF4-FFF2-40B4-BE49-F238E27FC236}">
                  <a16:creationId xmlns:a16="http://schemas.microsoft.com/office/drawing/2014/main" id="{497CF6DF-9FF9-4D10-B338-0BEFC0AA31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aphicFrame>
        <p:nvGraphicFramePr>
          <p:cNvPr id="36" name="Espace réservé du contenu 2">
            <a:extLst>
              <a:ext uri="{FF2B5EF4-FFF2-40B4-BE49-F238E27FC236}">
                <a16:creationId xmlns:a16="http://schemas.microsoft.com/office/drawing/2014/main" id="{2C014D91-06FF-443B-BC66-548E24597435}"/>
              </a:ext>
            </a:extLst>
          </p:cNvPr>
          <p:cNvGraphicFramePr>
            <a:graphicFrameLocks noGrp="1"/>
          </p:cNvGraphicFramePr>
          <p:nvPr>
            <p:ph idx="1"/>
            <p:extLst>
              <p:ext uri="{D42A27DB-BD31-4B8C-83A1-F6EECF244321}">
                <p14:modId xmlns:p14="http://schemas.microsoft.com/office/powerpoint/2010/main" val="2735098832"/>
              </p:ext>
            </p:extLst>
          </p:nvPr>
        </p:nvGraphicFramePr>
        <p:xfrm>
          <a:off x="5972174" y="819150"/>
          <a:ext cx="5031485" cy="514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097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30127AE-B29E-4FDF-99D2-A2F1E7003F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re 1">
            <a:extLst>
              <a:ext uri="{FF2B5EF4-FFF2-40B4-BE49-F238E27FC236}">
                <a16:creationId xmlns:a16="http://schemas.microsoft.com/office/drawing/2014/main" id="{11FBCFBB-1F29-4106-8DBE-2A35BC3FCC8C}"/>
              </a:ext>
            </a:extLst>
          </p:cNvPr>
          <p:cNvSpPr>
            <a:spLocks noGrp="1"/>
          </p:cNvSpPr>
          <p:nvPr>
            <p:ph type="title"/>
          </p:nvPr>
        </p:nvSpPr>
        <p:spPr>
          <a:xfrm>
            <a:off x="6381750" y="442913"/>
            <a:ext cx="5010643" cy="839331"/>
          </a:xfrm>
        </p:spPr>
        <p:txBody>
          <a:bodyPr vert="horz" lIns="109728" tIns="109728" rIns="109728" bIns="91440" rtlCol="0" anchor="b">
            <a:normAutofit/>
          </a:bodyPr>
          <a:lstStyle/>
          <a:p>
            <a:pPr>
              <a:lnSpc>
                <a:spcPct val="130000"/>
              </a:lnSpc>
            </a:pPr>
            <a:r>
              <a:rPr lang="en-US" sz="3200" dirty="0"/>
              <a:t>La Planification </a:t>
            </a:r>
          </a:p>
        </p:txBody>
      </p:sp>
      <p:grpSp>
        <p:nvGrpSpPr>
          <p:cNvPr id="15" name="Group 14">
            <a:extLst>
              <a:ext uri="{FF2B5EF4-FFF2-40B4-BE49-F238E27FC236}">
                <a16:creationId xmlns:a16="http://schemas.microsoft.com/office/drawing/2014/main" id="{57E5BCCD-DB23-4AD8-B850-9154AAE91E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566001" cy="6858000"/>
            <a:chOff x="6505773" y="0"/>
            <a:chExt cx="5566001" cy="6858000"/>
          </a:xfrm>
        </p:grpSpPr>
        <p:sp>
          <p:nvSpPr>
            <p:cNvPr id="16" name="Freeform: Shape 15">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6865823"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650577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55C54A75-E44A-4147-B9D0-FF46CFD316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671906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6" name="Espace réservé du contenu 5" descr="Une image contenant texte, appareil&#10;&#10;Description générée automatiquement">
            <a:extLst>
              <a:ext uri="{FF2B5EF4-FFF2-40B4-BE49-F238E27FC236}">
                <a16:creationId xmlns:a16="http://schemas.microsoft.com/office/drawing/2014/main" id="{02EECF99-C09F-47A1-AD7F-E5F9309CF011}"/>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8260" r="18260"/>
          <a:stretch/>
        </p:blipFill>
        <p:spPr>
          <a:xfrm rot="5400000">
            <a:off x="1049162" y="1804297"/>
            <a:ext cx="2750295" cy="3249406"/>
          </a:xfrm>
          <a:prstGeom prst="rect">
            <a:avLst/>
          </a:prstGeom>
        </p:spPr>
      </p:pic>
      <p:sp>
        <p:nvSpPr>
          <p:cNvPr id="3" name="Espace réservé du contenu 2">
            <a:extLst>
              <a:ext uri="{FF2B5EF4-FFF2-40B4-BE49-F238E27FC236}">
                <a16:creationId xmlns:a16="http://schemas.microsoft.com/office/drawing/2014/main" id="{EC5941E2-9792-4CBA-9F0A-643BE4C18062}"/>
              </a:ext>
            </a:extLst>
          </p:cNvPr>
          <p:cNvSpPr>
            <a:spLocks noGrp="1"/>
          </p:cNvSpPr>
          <p:nvPr>
            <p:ph type="body" sz="half" idx="2"/>
          </p:nvPr>
        </p:nvSpPr>
        <p:spPr>
          <a:xfrm>
            <a:off x="5352706" y="1282244"/>
            <a:ext cx="6039688" cy="4681994"/>
          </a:xfrm>
        </p:spPr>
        <p:txBody>
          <a:bodyPr vert="horz" lIns="109728" tIns="109728" rIns="109728" bIns="91440" rtlCol="0">
            <a:normAutofit/>
          </a:bodyPr>
          <a:lstStyle/>
          <a:p>
            <a:pPr>
              <a:lnSpc>
                <a:spcPct val="130000"/>
              </a:lnSpc>
              <a:spcBef>
                <a:spcPts val="930"/>
              </a:spcBef>
            </a:pPr>
            <a:r>
              <a:rPr lang="fr-CH" sz="1400" dirty="0"/>
              <a:t>C’est lors du moment de planification que nous utilisons un tableau. Sur ce tableau, on va retrouver une photo de chaque coin, ce qui va susciter l’intérêt et aider l’enfant à faire son choix pour un coin de jeu ou un autre.</a:t>
            </a:r>
          </a:p>
          <a:p>
            <a:pPr>
              <a:lnSpc>
                <a:spcPct val="130000"/>
              </a:lnSpc>
              <a:spcBef>
                <a:spcPts val="930"/>
              </a:spcBef>
            </a:pPr>
            <a:r>
              <a:rPr lang="fr-CH" sz="1400" dirty="0"/>
              <a:t>A côté des photos, le nombre de places disponibles pour chaque coin doit être spécifié clairement pour les enfants. En sachant que le nombre de place total doit être égal au nombre </a:t>
            </a:r>
            <a:r>
              <a:rPr lang="fr-CH" sz="1400" dirty="0" smtClean="0"/>
              <a:t>d’enfants </a:t>
            </a:r>
            <a:r>
              <a:rPr lang="fr-CH" sz="1400" dirty="0"/>
              <a:t>présents plus un.</a:t>
            </a:r>
          </a:p>
          <a:p>
            <a:pPr>
              <a:lnSpc>
                <a:spcPct val="130000"/>
              </a:lnSpc>
              <a:spcBef>
                <a:spcPts val="930"/>
              </a:spcBef>
            </a:pPr>
            <a:r>
              <a:rPr lang="fr-CH" sz="1400" dirty="0"/>
              <a:t>L’un après l’autre les enfants, dans un ordre non défini à l’avance (tirage au sort,...), vont venir poser leur photo dans le coin qu’ils auront choisi.</a:t>
            </a:r>
          </a:p>
          <a:p>
            <a:pPr>
              <a:lnSpc>
                <a:spcPct val="130000"/>
              </a:lnSpc>
              <a:spcBef>
                <a:spcPts val="930"/>
              </a:spcBef>
            </a:pPr>
            <a:r>
              <a:rPr lang="fr-CH" sz="1400" dirty="0"/>
              <a:t>Une fois que tous les enfants auront posé leur photo, ils rejoindront l’espace de jeu choisi.</a:t>
            </a:r>
          </a:p>
        </p:txBody>
      </p:sp>
    </p:spTree>
    <p:extLst>
      <p:ext uri="{BB962C8B-B14F-4D97-AF65-F5344CB8AC3E}">
        <p14:creationId xmlns:p14="http://schemas.microsoft.com/office/powerpoint/2010/main" val="1007254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430127AE-B29E-4FDF-99D2-A2F1E7003F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D25C67E4-84C1-451C-BD3B-ECB0DD93B4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re 1">
            <a:extLst>
              <a:ext uri="{FF2B5EF4-FFF2-40B4-BE49-F238E27FC236}">
                <a16:creationId xmlns:a16="http://schemas.microsoft.com/office/drawing/2014/main" id="{AFAFB3C3-0536-47E0-9861-B0947C51B743}"/>
              </a:ext>
            </a:extLst>
          </p:cNvPr>
          <p:cNvSpPr>
            <a:spLocks noGrp="1"/>
          </p:cNvSpPr>
          <p:nvPr>
            <p:ph type="title"/>
          </p:nvPr>
        </p:nvSpPr>
        <p:spPr>
          <a:xfrm>
            <a:off x="6301382" y="266331"/>
            <a:ext cx="4917906" cy="846492"/>
          </a:xfrm>
        </p:spPr>
        <p:txBody>
          <a:bodyPr vert="horz" lIns="109728" tIns="109728" rIns="109728" bIns="91440" rtlCol="0" anchor="b">
            <a:normAutofit/>
          </a:bodyPr>
          <a:lstStyle/>
          <a:p>
            <a:r>
              <a:rPr lang="en-US" dirty="0"/>
              <a:t>Le moment du jeu</a:t>
            </a:r>
          </a:p>
        </p:txBody>
      </p:sp>
      <p:sp>
        <p:nvSpPr>
          <p:cNvPr id="19" name="Freeform: Shape 18">
            <a:extLst>
              <a:ext uri="{FF2B5EF4-FFF2-40B4-BE49-F238E27FC236}">
                <a16:creationId xmlns:a16="http://schemas.microsoft.com/office/drawing/2014/main" id="{0F8B8F8F-2217-45E6-80A4-5A647BA754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16" y="3668578"/>
            <a:ext cx="3957664" cy="3189422"/>
          </a:xfrm>
          <a:custGeom>
            <a:avLst/>
            <a:gdLst>
              <a:gd name="connsiteX0" fmla="*/ 2048049 w 3957664"/>
              <a:gd name="connsiteY0" fmla="*/ 0 h 3189422"/>
              <a:gd name="connsiteX1" fmla="*/ 3496843 w 3957664"/>
              <a:gd name="connsiteY1" fmla="*/ 893975 h 3189422"/>
              <a:gd name="connsiteX2" fmla="*/ 3651243 w 3957664"/>
              <a:gd name="connsiteY2" fmla="*/ 1122679 h 3189422"/>
              <a:gd name="connsiteX3" fmla="*/ 3957664 w 3957664"/>
              <a:gd name="connsiteY3" fmla="*/ 1843225 h 3189422"/>
              <a:gd name="connsiteX4" fmla="*/ 3772520 w 3957664"/>
              <a:gd name="connsiteY4" fmla="*/ 2619224 h 3189422"/>
              <a:gd name="connsiteX5" fmla="*/ 3417035 w 3957664"/>
              <a:gd name="connsiteY5" fmla="*/ 3133103 h 3189422"/>
              <a:gd name="connsiteX6" fmla="*/ 3359909 w 3957664"/>
              <a:gd name="connsiteY6" fmla="*/ 3189422 h 3189422"/>
              <a:gd name="connsiteX7" fmla="*/ 355401 w 3957664"/>
              <a:gd name="connsiteY7" fmla="*/ 3189422 h 3189422"/>
              <a:gd name="connsiteX8" fmla="*/ 263882 w 3957664"/>
              <a:gd name="connsiteY8" fmla="*/ 3030079 h 3189422"/>
              <a:gd name="connsiteX9" fmla="*/ 0 w 3957664"/>
              <a:gd name="connsiteY9" fmla="*/ 1843225 h 3189422"/>
              <a:gd name="connsiteX10" fmla="*/ 205612 w 3957664"/>
              <a:gd name="connsiteY10" fmla="*/ 1230099 h 3189422"/>
              <a:gd name="connsiteX11" fmla="*/ 814378 w 3957664"/>
              <a:gd name="connsiteY11" fmla="*/ 659189 h 3189422"/>
              <a:gd name="connsiteX12" fmla="*/ 948225 w 3957664"/>
              <a:gd name="connsiteY12" fmla="*/ 549980 h 3189422"/>
              <a:gd name="connsiteX13" fmla="*/ 2048049 w 3957664"/>
              <a:gd name="connsiteY13" fmla="*/ 0 h 31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7664" h="3189422">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22965FE7-ADA9-41DA-910C-8C6C2602C8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2943938" cy="3856970"/>
          </a:xfrm>
          <a:custGeom>
            <a:avLst/>
            <a:gdLst>
              <a:gd name="connsiteX0" fmla="*/ 0 w 2943938"/>
              <a:gd name="connsiteY0" fmla="*/ 0 h 3856970"/>
              <a:gd name="connsiteX1" fmla="*/ 2330196 w 2943938"/>
              <a:gd name="connsiteY1" fmla="*/ 0 h 3856970"/>
              <a:gd name="connsiteX2" fmla="*/ 2432846 w 2943938"/>
              <a:gd name="connsiteY2" fmla="*/ 201819 h 3856970"/>
              <a:gd name="connsiteX3" fmla="*/ 2529757 w 2943938"/>
              <a:gd name="connsiteY3" fmla="*/ 393271 h 3856970"/>
              <a:gd name="connsiteX4" fmla="*/ 2920427 w 2943938"/>
              <a:gd name="connsiteY4" fmla="*/ 1886722 h 3856970"/>
              <a:gd name="connsiteX5" fmla="*/ 1545251 w 2943938"/>
              <a:gd name="connsiteY5" fmla="*/ 3482689 h 3856970"/>
              <a:gd name="connsiteX6" fmla="*/ 1242892 w 2943938"/>
              <a:gd name="connsiteY6" fmla="*/ 3622158 h 3856970"/>
              <a:gd name="connsiteX7" fmla="*/ 331469 w 2943938"/>
              <a:gd name="connsiteY7" fmla="*/ 3837762 h 3856970"/>
              <a:gd name="connsiteX8" fmla="*/ 103513 w 2943938"/>
              <a:gd name="connsiteY8" fmla="*/ 3777951 h 3856970"/>
              <a:gd name="connsiteX9" fmla="*/ 0 w 2943938"/>
              <a:gd name="connsiteY9" fmla="*/ 3736526 h 385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3938" h="385697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975AEE9A-8919-44D6-8AE6-E0BE422162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1"/>
            <a:ext cx="2623694" cy="3356093"/>
          </a:xfrm>
          <a:custGeom>
            <a:avLst/>
            <a:gdLst>
              <a:gd name="connsiteX0" fmla="*/ 0 w 2623694"/>
              <a:gd name="connsiteY0" fmla="*/ 0 h 3356093"/>
              <a:gd name="connsiteX1" fmla="*/ 1963100 w 2623694"/>
              <a:gd name="connsiteY1" fmla="*/ 0 h 3356093"/>
              <a:gd name="connsiteX2" fmla="*/ 1971450 w 2623694"/>
              <a:gd name="connsiteY2" fmla="*/ 12938 h 3356093"/>
              <a:gd name="connsiteX3" fmla="*/ 2187660 w 2623694"/>
              <a:gd name="connsiteY3" fmla="*/ 405191 h 3356093"/>
              <a:gd name="connsiteX4" fmla="*/ 2270165 w 2623694"/>
              <a:gd name="connsiteY4" fmla="*/ 560198 h 3356093"/>
              <a:gd name="connsiteX5" fmla="*/ 2604330 w 2623694"/>
              <a:gd name="connsiteY5" fmla="*/ 1768541 h 3356093"/>
              <a:gd name="connsiteX6" fmla="*/ 1442984 w 2623694"/>
              <a:gd name="connsiteY6" fmla="*/ 3055795 h 3356093"/>
              <a:gd name="connsiteX7" fmla="*/ 1187181 w 2623694"/>
              <a:gd name="connsiteY7" fmla="*/ 3167876 h 3356093"/>
              <a:gd name="connsiteX8" fmla="*/ 415643 w 2623694"/>
              <a:gd name="connsiteY8" fmla="*/ 3340141 h 3356093"/>
              <a:gd name="connsiteX9" fmla="*/ 35506 w 2623694"/>
              <a:gd name="connsiteY9" fmla="*/ 3219446 h 3356093"/>
              <a:gd name="connsiteX10" fmla="*/ 0 w 2623694"/>
              <a:gd name="connsiteY10" fmla="*/ 3200809 h 335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3694" h="3356093">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58D256AA-C8BE-4F76-AC46-0394FB4827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2803183" cy="3571826"/>
          </a:xfrm>
          <a:custGeom>
            <a:avLst/>
            <a:gdLst>
              <a:gd name="connsiteX0" fmla="*/ 0 w 2803183"/>
              <a:gd name="connsiteY0" fmla="*/ 0 h 3571826"/>
              <a:gd name="connsiteX1" fmla="*/ 2204260 w 2803183"/>
              <a:gd name="connsiteY1" fmla="*/ 0 h 3571826"/>
              <a:gd name="connsiteX2" fmla="*/ 2219596 w 2803183"/>
              <a:gd name="connsiteY2" fmla="*/ 27890 h 3571826"/>
              <a:gd name="connsiteX3" fmla="*/ 2335863 w 2803183"/>
              <a:gd name="connsiteY3" fmla="*/ 252934 h 3571826"/>
              <a:gd name="connsiteX4" fmla="*/ 2424807 w 2803183"/>
              <a:gd name="connsiteY4" fmla="*/ 425928 h 3571826"/>
              <a:gd name="connsiteX5" fmla="*/ 2780331 w 2803183"/>
              <a:gd name="connsiteY5" fmla="*/ 1776962 h 3571826"/>
              <a:gd name="connsiteX6" fmla="*/ 1500120 w 2803183"/>
              <a:gd name="connsiteY6" fmla="*/ 3228411 h 3571826"/>
              <a:gd name="connsiteX7" fmla="*/ 1219529 w 2803183"/>
              <a:gd name="connsiteY7" fmla="*/ 3356030 h 3571826"/>
              <a:gd name="connsiteX8" fmla="*/ 374577 w 2803183"/>
              <a:gd name="connsiteY8" fmla="*/ 3555218 h 3571826"/>
              <a:gd name="connsiteX9" fmla="*/ 163724 w 2803183"/>
              <a:gd name="connsiteY9" fmla="*/ 3502019 h 3571826"/>
              <a:gd name="connsiteX10" fmla="*/ 0 w 2803183"/>
              <a:gd name="connsiteY10" fmla="*/ 3438577 h 357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3183" h="3571826">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Espace réservé du contenu 5" descr="Une image contenant intérieur, personne, instrument d’écriture, stationnaire&#10;&#10;Description générée automatiquement">
            <a:extLst>
              <a:ext uri="{FF2B5EF4-FFF2-40B4-BE49-F238E27FC236}">
                <a16:creationId xmlns:a16="http://schemas.microsoft.com/office/drawing/2014/main" id="{0FE64913-BCCC-4840-8CEB-2FCCB3B2169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146050" y="771615"/>
            <a:ext cx="2374996" cy="1781246"/>
          </a:xfrm>
          <a:prstGeom prst="rect">
            <a:avLst/>
          </a:prstGeom>
        </p:spPr>
      </p:pic>
      <p:sp>
        <p:nvSpPr>
          <p:cNvPr id="27" name="Freeform: Shape 26">
            <a:extLst>
              <a:ext uri="{FF2B5EF4-FFF2-40B4-BE49-F238E27FC236}">
                <a16:creationId xmlns:a16="http://schemas.microsoft.com/office/drawing/2014/main" id="{6AA1D337-A367-43A9-9840-1170E84B5D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545" y="985363"/>
            <a:ext cx="2825510" cy="268814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9" name="Freeform: Shape 28">
            <a:extLst>
              <a:ext uri="{FF2B5EF4-FFF2-40B4-BE49-F238E27FC236}">
                <a16:creationId xmlns:a16="http://schemas.microsoft.com/office/drawing/2014/main" id="{E278376F-CAC3-43B2-B3BB-316716BCA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7418" y="885195"/>
            <a:ext cx="3040473" cy="2903550"/>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1E6DB596-F566-469D-8F71-C9D1A0169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6911" y="1112823"/>
            <a:ext cx="2578595" cy="2401654"/>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Image 7" descr="Une image contenant mur, intérieur&#10;&#10;Description générée automatiquement">
            <a:extLst>
              <a:ext uri="{FF2B5EF4-FFF2-40B4-BE49-F238E27FC236}">
                <a16:creationId xmlns:a16="http://schemas.microsoft.com/office/drawing/2014/main" id="{6558BD44-38DE-4BFC-9FA9-47A06A869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18460" y="1061671"/>
            <a:ext cx="2245117" cy="1683837"/>
          </a:xfrm>
          <a:prstGeom prst="rect">
            <a:avLst/>
          </a:prstGeom>
        </p:spPr>
      </p:pic>
      <p:sp>
        <p:nvSpPr>
          <p:cNvPr id="33" name="Freeform: Shape 32">
            <a:extLst>
              <a:ext uri="{FF2B5EF4-FFF2-40B4-BE49-F238E27FC236}">
                <a16:creationId xmlns:a16="http://schemas.microsoft.com/office/drawing/2014/main" id="{0DEDFD66-844D-4995-AA17-C71DDE764E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89" y="3752062"/>
            <a:ext cx="3779450" cy="3105939"/>
          </a:xfrm>
          <a:custGeom>
            <a:avLst/>
            <a:gdLst>
              <a:gd name="connsiteX0" fmla="*/ 1955825 w 3779450"/>
              <a:gd name="connsiteY0" fmla="*/ 0 h 3105939"/>
              <a:gd name="connsiteX1" fmla="*/ 3339380 w 3779450"/>
              <a:gd name="connsiteY1" fmla="*/ 843766 h 3105939"/>
              <a:gd name="connsiteX2" fmla="*/ 3486827 w 3779450"/>
              <a:gd name="connsiteY2" fmla="*/ 1059625 h 3105939"/>
              <a:gd name="connsiteX3" fmla="*/ 3779450 w 3779450"/>
              <a:gd name="connsiteY3" fmla="*/ 1739702 h 3105939"/>
              <a:gd name="connsiteX4" fmla="*/ 3602643 w 3779450"/>
              <a:gd name="connsiteY4" fmla="*/ 2472118 h 3105939"/>
              <a:gd name="connsiteX5" fmla="*/ 3115045 w 3779450"/>
              <a:gd name="connsiteY5" fmla="*/ 3101460 h 3105939"/>
              <a:gd name="connsiteX6" fmla="*/ 3109550 w 3779450"/>
              <a:gd name="connsiteY6" fmla="*/ 3105939 h 3105939"/>
              <a:gd name="connsiteX7" fmla="*/ 408379 w 3779450"/>
              <a:gd name="connsiteY7" fmla="*/ 3105939 h 3105939"/>
              <a:gd name="connsiteX8" fmla="*/ 340244 w 3779450"/>
              <a:gd name="connsiteY8" fmla="*/ 3011749 h 3105939"/>
              <a:gd name="connsiteX9" fmla="*/ 0 w 3779450"/>
              <a:gd name="connsiteY9" fmla="*/ 1739702 h 3105939"/>
              <a:gd name="connsiteX10" fmla="*/ 196353 w 3779450"/>
              <a:gd name="connsiteY10" fmla="*/ 1161012 h 3105939"/>
              <a:gd name="connsiteX11" fmla="*/ 777707 w 3779450"/>
              <a:gd name="connsiteY11" fmla="*/ 622167 h 3105939"/>
              <a:gd name="connsiteX12" fmla="*/ 905527 w 3779450"/>
              <a:gd name="connsiteY12" fmla="*/ 519091 h 3105939"/>
              <a:gd name="connsiteX13" fmla="*/ 1955825 w 3779450"/>
              <a:gd name="connsiteY13" fmla="*/ 0 h 310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9450" h="3105939">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5" name="Freeform: Shape 34">
            <a:extLst>
              <a:ext uri="{FF2B5EF4-FFF2-40B4-BE49-F238E27FC236}">
                <a16:creationId xmlns:a16="http://schemas.microsoft.com/office/drawing/2014/main" id="{068B0AB6-581C-48A6-B326-FBB06170BB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132" y="3468746"/>
            <a:ext cx="4246072" cy="3389255"/>
          </a:xfrm>
          <a:custGeom>
            <a:avLst/>
            <a:gdLst>
              <a:gd name="connsiteX0" fmla="*/ 2197297 w 4246072"/>
              <a:gd name="connsiteY0" fmla="*/ 0 h 3389255"/>
              <a:gd name="connsiteX1" fmla="*/ 3751669 w 4246072"/>
              <a:gd name="connsiteY1" fmla="*/ 961057 h 3389255"/>
              <a:gd name="connsiteX2" fmla="*/ 3917321 w 4246072"/>
              <a:gd name="connsiteY2" fmla="*/ 1206923 h 3389255"/>
              <a:gd name="connsiteX3" fmla="*/ 4246072 w 4246072"/>
              <a:gd name="connsiteY3" fmla="*/ 1981537 h 3389255"/>
              <a:gd name="connsiteX4" fmla="*/ 4047436 w 4246072"/>
              <a:gd name="connsiteY4" fmla="*/ 2815766 h 3389255"/>
              <a:gd name="connsiteX5" fmla="*/ 3666046 w 4246072"/>
              <a:gd name="connsiteY5" fmla="*/ 3368206 h 3389255"/>
              <a:gd name="connsiteX6" fmla="*/ 3644738 w 4246072"/>
              <a:gd name="connsiteY6" fmla="*/ 3389255 h 3389255"/>
              <a:gd name="connsiteX7" fmla="*/ 358661 w 4246072"/>
              <a:gd name="connsiteY7" fmla="*/ 3389255 h 3389255"/>
              <a:gd name="connsiteX8" fmla="*/ 283112 w 4246072"/>
              <a:gd name="connsiteY8" fmla="*/ 3257451 h 3389255"/>
              <a:gd name="connsiteX9" fmla="*/ 0 w 4246072"/>
              <a:gd name="connsiteY9" fmla="*/ 1981537 h 3389255"/>
              <a:gd name="connsiteX10" fmla="*/ 220595 w 4246072"/>
              <a:gd name="connsiteY10" fmla="*/ 1322403 h 3389255"/>
              <a:gd name="connsiteX11" fmla="*/ 873725 w 4246072"/>
              <a:gd name="connsiteY11" fmla="*/ 708654 h 3389255"/>
              <a:gd name="connsiteX12" fmla="*/ 1017325 w 4246072"/>
              <a:gd name="connsiteY12" fmla="*/ 591249 h 3389255"/>
              <a:gd name="connsiteX13" fmla="*/ 2197297 w 4246072"/>
              <a:gd name="connsiteY13" fmla="*/ 0 h 3389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6072" h="3389255">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 name="Image 9" descr="Une image contenant texte, intérieur, portable&#10;&#10;Description générée automatiquement">
            <a:extLst>
              <a:ext uri="{FF2B5EF4-FFF2-40B4-BE49-F238E27FC236}">
                <a16:creationId xmlns:a16="http://schemas.microsoft.com/office/drawing/2014/main" id="{44C426E0-C8AF-4A26-AD50-242821E012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0515" y="3838825"/>
            <a:ext cx="2629036" cy="1971776"/>
          </a:xfrm>
          <a:prstGeom prst="rect">
            <a:avLst/>
          </a:prstGeom>
        </p:spPr>
      </p:pic>
      <p:sp>
        <p:nvSpPr>
          <p:cNvPr id="3" name="Espace réservé du contenu 2">
            <a:extLst>
              <a:ext uri="{FF2B5EF4-FFF2-40B4-BE49-F238E27FC236}">
                <a16:creationId xmlns:a16="http://schemas.microsoft.com/office/drawing/2014/main" id="{B537EB21-9CB1-42FF-BE1B-178C637C33D0}"/>
              </a:ext>
            </a:extLst>
          </p:cNvPr>
          <p:cNvSpPr>
            <a:spLocks noGrp="1"/>
          </p:cNvSpPr>
          <p:nvPr>
            <p:ph sz="half" idx="1"/>
          </p:nvPr>
        </p:nvSpPr>
        <p:spPr>
          <a:xfrm>
            <a:off x="5228212" y="1062723"/>
            <a:ext cx="5948879" cy="5653387"/>
          </a:xfrm>
        </p:spPr>
        <p:txBody>
          <a:bodyPr vert="horz" lIns="109728" tIns="109728" rIns="109728" bIns="91440" rtlCol="0">
            <a:noAutofit/>
          </a:bodyPr>
          <a:lstStyle/>
          <a:p>
            <a:pPr>
              <a:lnSpc>
                <a:spcPct val="130000"/>
              </a:lnSpc>
            </a:pPr>
            <a:r>
              <a:rPr lang="fr-CH" sz="1400" dirty="0"/>
              <a:t>Une fois dans les coins, les enfants vont pouvoir expérimenter par le jeu. Il est possible </a:t>
            </a:r>
            <a:r>
              <a:rPr lang="fr-CH" sz="1400" dirty="0" smtClean="0"/>
              <a:t>pour </a:t>
            </a:r>
            <a:r>
              <a:rPr lang="fr-CH" sz="1400" dirty="0"/>
              <a:t>les moments d’Ateliers d’ajouter de nouveaux éléments dans les coins pour les rendre encore plus attractif (à faire avant que les enfants choisissent leur coin).</a:t>
            </a:r>
          </a:p>
          <a:p>
            <a:pPr>
              <a:lnSpc>
                <a:spcPct val="130000"/>
              </a:lnSpc>
            </a:pPr>
            <a:r>
              <a:rPr lang="fr-CH" sz="1400" dirty="0"/>
              <a:t>Lors de ce moment, le personnel encadrant se retire. Il met un signe distinctif (chapeau, tiki…)pour permettre à l’enfant de distinguer le moment où le jeu lui appartient complètement, où l’adulte intervient uniquement en cas de danger et jamais avec la parole.</a:t>
            </a:r>
          </a:p>
          <a:p>
            <a:pPr>
              <a:lnSpc>
                <a:spcPct val="130000"/>
              </a:lnSpc>
            </a:pPr>
            <a:r>
              <a:rPr lang="fr-CH" sz="1400" dirty="0"/>
              <a:t>Pour déterminer le temps que va durer ce moment, il y a deux possibilités :</a:t>
            </a:r>
          </a:p>
          <a:p>
            <a:pPr marL="285750" indent="-285750">
              <a:lnSpc>
                <a:spcPct val="130000"/>
              </a:lnSpc>
              <a:buFontTx/>
              <a:buChar char="-"/>
            </a:pPr>
            <a:r>
              <a:rPr lang="fr-CH" sz="1400" dirty="0"/>
              <a:t>soit en le prévoyant et en </a:t>
            </a:r>
            <a:r>
              <a:rPr lang="fr-CH" sz="1400" dirty="0" smtClean="0"/>
              <a:t>utilisant un time-</a:t>
            </a:r>
            <a:r>
              <a:rPr lang="fr-CH" sz="1400" dirty="0" err="1" smtClean="0"/>
              <a:t>timer</a:t>
            </a:r>
            <a:r>
              <a:rPr lang="fr-CH" sz="1400" dirty="0"/>
              <a:t>,</a:t>
            </a:r>
          </a:p>
          <a:p>
            <a:pPr marL="285750" indent="-285750">
              <a:lnSpc>
                <a:spcPct val="130000"/>
              </a:lnSpc>
              <a:buFontTx/>
              <a:buChar char="-"/>
            </a:pPr>
            <a:r>
              <a:rPr lang="fr-CH" sz="1400" dirty="0"/>
              <a:t>soit c’est l’adulte qui y met fin lorsque la moitié du groupe plus un enfant ne jouent plus.</a:t>
            </a:r>
          </a:p>
          <a:p>
            <a:pPr>
              <a:lnSpc>
                <a:spcPct val="130000"/>
              </a:lnSpc>
            </a:pPr>
            <a:r>
              <a:rPr lang="fr-CH" sz="1400" dirty="0"/>
              <a:t>Il arrive régulièrement que certains enfants arrêtent de jouer un moment, puis qu’ils se remettent à expérimenter. </a:t>
            </a:r>
          </a:p>
        </p:txBody>
      </p:sp>
    </p:spTree>
    <p:extLst>
      <p:ext uri="{BB962C8B-B14F-4D97-AF65-F5344CB8AC3E}">
        <p14:creationId xmlns:p14="http://schemas.microsoft.com/office/powerpoint/2010/main" val="1460337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30127AE-B29E-4FDF-99D2-A2F1E7003F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re 1">
            <a:extLst>
              <a:ext uri="{FF2B5EF4-FFF2-40B4-BE49-F238E27FC236}">
                <a16:creationId xmlns:a16="http://schemas.microsoft.com/office/drawing/2014/main" id="{88EEE406-1CDD-45F1-9479-54A18AF1E457}"/>
              </a:ext>
            </a:extLst>
          </p:cNvPr>
          <p:cNvSpPr>
            <a:spLocks noGrp="1"/>
          </p:cNvSpPr>
          <p:nvPr>
            <p:ph type="title"/>
          </p:nvPr>
        </p:nvSpPr>
        <p:spPr>
          <a:xfrm>
            <a:off x="1091418" y="442913"/>
            <a:ext cx="5004582" cy="839331"/>
          </a:xfrm>
        </p:spPr>
        <p:txBody>
          <a:bodyPr vert="horz" lIns="109728" tIns="109728" rIns="109728" bIns="91440" rtlCol="0" anchor="b">
            <a:normAutofit/>
          </a:bodyPr>
          <a:lstStyle/>
          <a:p>
            <a:r>
              <a:rPr lang="en-US" dirty="0"/>
              <a:t>Le retour</a:t>
            </a:r>
          </a:p>
        </p:txBody>
      </p:sp>
      <p:sp>
        <p:nvSpPr>
          <p:cNvPr id="3" name="Espace réservé du contenu 2">
            <a:extLst>
              <a:ext uri="{FF2B5EF4-FFF2-40B4-BE49-F238E27FC236}">
                <a16:creationId xmlns:a16="http://schemas.microsoft.com/office/drawing/2014/main" id="{ACDE4CA6-4FEA-4D5E-9369-890045D99294}"/>
              </a:ext>
            </a:extLst>
          </p:cNvPr>
          <p:cNvSpPr>
            <a:spLocks noGrp="1"/>
          </p:cNvSpPr>
          <p:nvPr>
            <p:ph sz="half" idx="1"/>
          </p:nvPr>
        </p:nvSpPr>
        <p:spPr>
          <a:xfrm>
            <a:off x="266330" y="1282244"/>
            <a:ext cx="5829671" cy="4681994"/>
          </a:xfrm>
        </p:spPr>
        <p:txBody>
          <a:bodyPr vert="horz" lIns="109728" tIns="109728" rIns="109728" bIns="91440" rtlCol="0">
            <a:normAutofit/>
          </a:bodyPr>
          <a:lstStyle/>
          <a:p>
            <a:pPr>
              <a:lnSpc>
                <a:spcPct val="130000"/>
              </a:lnSpc>
            </a:pPr>
            <a:r>
              <a:rPr lang="fr-CH" sz="1400" dirty="0"/>
              <a:t>Une fois le moment de jeu terminé, il est important que les enfants échangent avec leur pairs et les adultes sur ce qu’ils ont pu expérimenter lors du moment de jeu.</a:t>
            </a:r>
          </a:p>
          <a:p>
            <a:pPr>
              <a:lnSpc>
                <a:spcPct val="130000"/>
              </a:lnSpc>
            </a:pPr>
            <a:r>
              <a:rPr lang="fr-CH" sz="1400" dirty="0"/>
              <a:t>Cela peut </a:t>
            </a:r>
            <a:r>
              <a:rPr lang="fr-CH" sz="1400" dirty="0" smtClean="0"/>
              <a:t>se </a:t>
            </a:r>
            <a:r>
              <a:rPr lang="fr-CH" sz="1400" dirty="0"/>
              <a:t>faire sous différentes formes : lors d’un moment de réunion(causerie), lors du repas, sous forme de dessin, ou en montrant ce qu’il a fait lors de ce moment... </a:t>
            </a:r>
          </a:p>
          <a:p>
            <a:pPr>
              <a:lnSpc>
                <a:spcPct val="130000"/>
              </a:lnSpc>
            </a:pPr>
            <a:r>
              <a:rPr lang="fr-CH" sz="1400" dirty="0"/>
              <a:t>C’est comme cela que l’enfant restructure ses pensées et réorganise toutes les informations qu’il a pu recevoir lors de ce moment d’Atelier.</a:t>
            </a:r>
          </a:p>
          <a:p>
            <a:pPr>
              <a:lnSpc>
                <a:spcPct val="130000"/>
              </a:lnSpc>
            </a:pPr>
            <a:r>
              <a:rPr lang="fr-CH" sz="1400" dirty="0"/>
              <a:t>Le moment de rangement se déroule soit avant, soit après le moment du retour.</a:t>
            </a:r>
          </a:p>
        </p:txBody>
      </p:sp>
      <p:sp>
        <p:nvSpPr>
          <p:cNvPr id="17" name="Freeform: Shape 16">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0577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55C54A75-E44A-4147-B9D0-FF46CFD31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906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Espace réservé du contenu 5" descr="Une image contenant personne, intérieur, poupée&#10;&#10;Description générée automatiquement">
            <a:extLst>
              <a:ext uri="{FF2B5EF4-FFF2-40B4-BE49-F238E27FC236}">
                <a16:creationId xmlns:a16="http://schemas.microsoft.com/office/drawing/2014/main" id="{042AE523-36D6-417E-8D19-E4EA9848E8F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8521977" y="1204163"/>
            <a:ext cx="2946977" cy="2210233"/>
          </a:xfrm>
          <a:prstGeom prst="rect">
            <a:avLst/>
          </a:prstGeom>
        </p:spPr>
      </p:pic>
      <p:pic>
        <p:nvPicPr>
          <p:cNvPr id="8" name="Image 7" descr="Une image contenant personne, poupée, jouet&#10;&#10;Description générée automatiquement">
            <a:extLst>
              <a:ext uri="{FF2B5EF4-FFF2-40B4-BE49-F238E27FC236}">
                <a16:creationId xmlns:a16="http://schemas.microsoft.com/office/drawing/2014/main" id="{22D9BEC2-F37E-481C-A2E4-F79ACB09C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925583" y="3896444"/>
            <a:ext cx="3041727" cy="2281295"/>
          </a:xfrm>
          <a:prstGeom prst="rect">
            <a:avLst/>
          </a:prstGeom>
        </p:spPr>
      </p:pic>
    </p:spTree>
    <p:extLst>
      <p:ext uri="{BB962C8B-B14F-4D97-AF65-F5344CB8AC3E}">
        <p14:creationId xmlns:p14="http://schemas.microsoft.com/office/powerpoint/2010/main" val="1676564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51A08AC-F796-409C-AD97-8B476289EC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22" name="Group 21">
            <a:extLst>
              <a:ext uri="{FF2B5EF4-FFF2-40B4-BE49-F238E27FC236}">
                <a16:creationId xmlns:a16="http://schemas.microsoft.com/office/drawing/2014/main" id="{1E1B312B-4E9A-405C-9CE8-1032543803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23" name="Freeform: Shape 22">
              <a:extLst>
                <a:ext uri="{FF2B5EF4-FFF2-40B4-BE49-F238E27FC236}">
                  <a16:creationId xmlns:a16="http://schemas.microsoft.com/office/drawing/2014/main" id="{027ED404-4912-4C80-B5EB-98E67EB26A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4E58012C-4DA3-4ED3-9500-41F9AF60B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59AC73F7-22BD-4C46-B368-3F03B8478F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95C99F96-8984-456F-BD66-5C019A6510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re 1">
            <a:extLst>
              <a:ext uri="{FF2B5EF4-FFF2-40B4-BE49-F238E27FC236}">
                <a16:creationId xmlns:a16="http://schemas.microsoft.com/office/drawing/2014/main" id="{9934D8B5-1BED-4AA1-8289-5786F011372A}"/>
              </a:ext>
            </a:extLst>
          </p:cNvPr>
          <p:cNvSpPr>
            <a:spLocks noGrp="1"/>
          </p:cNvSpPr>
          <p:nvPr>
            <p:ph type="title"/>
          </p:nvPr>
        </p:nvSpPr>
        <p:spPr>
          <a:xfrm>
            <a:off x="1920875" y="442913"/>
            <a:ext cx="6857365" cy="1344612"/>
          </a:xfrm>
        </p:spPr>
        <p:txBody>
          <a:bodyPr anchor="b">
            <a:normAutofit/>
          </a:bodyPr>
          <a:lstStyle/>
          <a:p>
            <a:pPr algn="ctr">
              <a:lnSpc>
                <a:spcPct val="120000"/>
              </a:lnSpc>
            </a:pPr>
            <a:r>
              <a:rPr lang="fr-CH" sz="3000" dirty="0"/>
              <a:t>Bienfaits des Ateliers pour les enfants</a:t>
            </a:r>
          </a:p>
        </p:txBody>
      </p:sp>
      <p:sp>
        <p:nvSpPr>
          <p:cNvPr id="5" name="Espace réservé du contenu 4">
            <a:extLst>
              <a:ext uri="{FF2B5EF4-FFF2-40B4-BE49-F238E27FC236}">
                <a16:creationId xmlns:a16="http://schemas.microsoft.com/office/drawing/2014/main" id="{6590C84F-3AB1-4A79-B21D-792B974F1B1B}"/>
              </a:ext>
            </a:extLst>
          </p:cNvPr>
          <p:cNvSpPr>
            <a:spLocks noGrp="1"/>
          </p:cNvSpPr>
          <p:nvPr>
            <p:ph idx="1"/>
          </p:nvPr>
        </p:nvSpPr>
        <p:spPr>
          <a:xfrm>
            <a:off x="781051" y="1787525"/>
            <a:ext cx="10725150" cy="4718049"/>
          </a:xfrm>
        </p:spPr>
        <p:txBody>
          <a:bodyPr>
            <a:normAutofit fontScale="92500" lnSpcReduction="10000"/>
          </a:bodyPr>
          <a:lstStyle/>
          <a:p>
            <a:pPr marL="342900" indent="-342900">
              <a:lnSpc>
                <a:spcPct val="130000"/>
              </a:lnSpc>
              <a:buFont typeface="+mj-lt"/>
              <a:buAutoNum type="arabicPeriod"/>
            </a:pPr>
            <a:r>
              <a:rPr lang="fr-CH" sz="1300" dirty="0"/>
              <a:t>Lors de la phase de planification, l’enfant va se retrouver devant un choix : quel coin va-t-il choisir, avec quels copains ? C’est lui qui va décider en fonction de ses envies, ses intérêts... </a:t>
            </a:r>
          </a:p>
          <a:p>
            <a:pPr marL="342900" indent="-342900">
              <a:lnSpc>
                <a:spcPct val="130000"/>
              </a:lnSpc>
              <a:buFont typeface="+mj-lt"/>
              <a:buAutoNum type="arabicPeriod"/>
            </a:pPr>
            <a:r>
              <a:rPr lang="fr-CH" sz="1300" dirty="0"/>
              <a:t>Cela lui donne un moyen de développer sa capacité à planifier. En se retrouvent devant ce choix, il va imaginer ce qu’il fera durant le moment de jeu.</a:t>
            </a:r>
          </a:p>
          <a:p>
            <a:pPr marL="342900" indent="-342900">
              <a:lnSpc>
                <a:spcPct val="130000"/>
              </a:lnSpc>
              <a:buFont typeface="+mj-lt"/>
              <a:buAutoNum type="arabicPeriod"/>
            </a:pPr>
            <a:r>
              <a:rPr lang="fr-CH" sz="1300" dirty="0"/>
              <a:t> Durant le moment de jeu, l’adulte n’intervient que par sa présence bienveillante afin de donner un cadre sécurisant pour les enfants. Les enfants devront alors résoudre les problèmes qu’ils vont rencontrer (conflits, besoins d’aide pour quelque chose...) seul ou avec l’aide de ses paires.</a:t>
            </a:r>
          </a:p>
          <a:p>
            <a:pPr marL="342900" indent="-342900">
              <a:lnSpc>
                <a:spcPct val="130000"/>
              </a:lnSpc>
              <a:buFont typeface="+mj-lt"/>
              <a:buAutoNum type="arabicPeriod"/>
            </a:pPr>
            <a:r>
              <a:rPr lang="fr-CH" sz="1300" dirty="0"/>
              <a:t>Il développe les expériences clefs dans le domaine socio-affectif, il se rend compte qu’il peut faire des choix, qu’il a de bonnes idées et </a:t>
            </a:r>
            <a:r>
              <a:rPr lang="fr-CH" sz="1300" dirty="0" smtClean="0"/>
              <a:t>qu’il </a:t>
            </a:r>
            <a:r>
              <a:rPr lang="fr-CH" sz="1300" dirty="0"/>
              <a:t>peut les évaluer, ce qui augmente son estime de soi.</a:t>
            </a:r>
          </a:p>
          <a:p>
            <a:pPr marL="342900" indent="-342900">
              <a:lnSpc>
                <a:spcPct val="130000"/>
              </a:lnSpc>
              <a:buFont typeface="+mj-lt"/>
              <a:buAutoNum type="arabicPeriod"/>
            </a:pPr>
            <a:r>
              <a:rPr lang="fr-CH" sz="1300" dirty="0"/>
              <a:t>Il va devoir également développer son langage en exprimant ses choix puis en racontant au groupe ce qu’il a fait durant son moment de jeu.</a:t>
            </a:r>
          </a:p>
          <a:p>
            <a:pPr marL="342900" indent="-342900">
              <a:lnSpc>
                <a:spcPct val="130000"/>
              </a:lnSpc>
              <a:buFont typeface="+mj-lt"/>
              <a:buAutoNum type="arabicPeriod"/>
            </a:pPr>
            <a:r>
              <a:rPr lang="fr-CH" sz="1300" dirty="0"/>
              <a:t>En suivant les trois étapes de l’atelier, l’enfant construira une compréhension du temps : lors de la planification : je ferai !, lors du jeu : je fais !, lors du retour : j’ai fait !</a:t>
            </a:r>
          </a:p>
          <a:p>
            <a:pPr marL="342900" indent="-342900">
              <a:lnSpc>
                <a:spcPct val="130000"/>
              </a:lnSpc>
              <a:buFont typeface="+mj-lt"/>
              <a:buAutoNum type="arabicPeriod"/>
            </a:pPr>
            <a:r>
              <a:rPr lang="fr-CH" sz="1300" dirty="0"/>
              <a:t>Toutes ces expérimentations </a:t>
            </a:r>
            <a:r>
              <a:rPr lang="fr-CH" sz="1300" dirty="0" smtClean="0"/>
              <a:t>accompagnent </a:t>
            </a:r>
            <a:r>
              <a:rPr lang="fr-CH" sz="1300" dirty="0"/>
              <a:t>également l’enfant dans l’acquisition de son autonomie.</a:t>
            </a:r>
          </a:p>
          <a:p>
            <a:pPr algn="ctr">
              <a:lnSpc>
                <a:spcPct val="130000"/>
              </a:lnSpc>
            </a:pPr>
            <a:r>
              <a:rPr lang="fr-CH" sz="1400" b="1" dirty="0"/>
              <a:t>C’est dans les Ateliers, que l’apprentissage actif est exploité à son maximum, c’est donc la pièce maîtresse de jouer c’est magique.</a:t>
            </a:r>
          </a:p>
          <a:p>
            <a:pPr marL="342900" indent="-342900">
              <a:lnSpc>
                <a:spcPct val="130000"/>
              </a:lnSpc>
              <a:buFont typeface="+mj-lt"/>
              <a:buAutoNum type="arabicPeriod"/>
            </a:pPr>
            <a:endParaRPr lang="fr-CH" sz="1300" dirty="0"/>
          </a:p>
        </p:txBody>
      </p:sp>
    </p:spTree>
    <p:extLst>
      <p:ext uri="{BB962C8B-B14F-4D97-AF65-F5344CB8AC3E}">
        <p14:creationId xmlns:p14="http://schemas.microsoft.com/office/powerpoint/2010/main" val="4219324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SketchLinesVTI">
  <a:themeElements>
    <a:clrScheme name="AnalogousFromLightSeedRightStep">
      <a:dk1>
        <a:srgbClr val="000000"/>
      </a:dk1>
      <a:lt1>
        <a:srgbClr val="FFFFFF"/>
      </a:lt1>
      <a:dk2>
        <a:srgbClr val="243541"/>
      </a:dk2>
      <a:lt2>
        <a:srgbClr val="E2E6E8"/>
      </a:lt2>
      <a:accent1>
        <a:srgbClr val="CB9780"/>
      </a:accent1>
      <a:accent2>
        <a:srgbClr val="B5A069"/>
      </a:accent2>
      <a:accent3>
        <a:srgbClr val="9EA670"/>
      </a:accent3>
      <a:accent4>
        <a:srgbClr val="86AE65"/>
      </a:accent4>
      <a:accent5>
        <a:srgbClr val="74B272"/>
      </a:accent5>
      <a:accent6>
        <a:srgbClr val="66B183"/>
      </a:accent6>
      <a:hlink>
        <a:srgbClr val="5E899C"/>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emplate>LES ATELIERS JOUER C’EST MAGIQUE</Template>
  <TotalTime>0</TotalTime>
  <Words>1349</Words>
  <Application>Microsoft Office PowerPoint</Application>
  <PresentationFormat>Grand écran</PresentationFormat>
  <Paragraphs>63</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Corbel</vt:lpstr>
      <vt:lpstr>Meiryo</vt:lpstr>
      <vt:lpstr>SketchLinesVTI</vt:lpstr>
      <vt:lpstr>LES ATELIERS JOUER C’EST MAGIQUE</vt:lpstr>
      <vt:lpstr>Petit rappel de jouer c’est magique</vt:lpstr>
      <vt:lpstr>      </vt:lpstr>
      <vt:lpstr>Règles de base des Ateliers </vt:lpstr>
      <vt:lpstr>Les trois étapes de l’Atelier :</vt:lpstr>
      <vt:lpstr>La Planification </vt:lpstr>
      <vt:lpstr>Le moment du jeu</vt:lpstr>
      <vt:lpstr>Le retour</vt:lpstr>
      <vt:lpstr>Bienfaits des Ateliers pour les enfants</vt:lpstr>
      <vt:lpstr>Rôle de l’éducatrice lors des Ateliers</vt:lpstr>
      <vt:lpstr>Fin</vt:lpstr>
    </vt:vector>
  </TitlesOfParts>
  <Company>SIACG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ATELIERS JOUER C’EST MAGIQUE</dc:title>
  <dc:creator>CERATO Virginia</dc:creator>
  <cp:lastModifiedBy>CERATO Virginia</cp:lastModifiedBy>
  <cp:revision>1</cp:revision>
  <dcterms:created xsi:type="dcterms:W3CDTF">2022-06-16T11:14:20Z</dcterms:created>
  <dcterms:modified xsi:type="dcterms:W3CDTF">2022-06-16T11:14:51Z</dcterms:modified>
</cp:coreProperties>
</file>